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8" r:id="rId3"/>
    <p:sldId id="283" r:id="rId4"/>
    <p:sldId id="284" r:id="rId5"/>
    <p:sldId id="285" r:id="rId6"/>
    <p:sldId id="275" r:id="rId7"/>
    <p:sldId id="274" r:id="rId8"/>
    <p:sldId id="277" r:id="rId9"/>
    <p:sldId id="276" r:id="rId10"/>
    <p:sldId id="282" r:id="rId11"/>
    <p:sldId id="271" r:id="rId12"/>
    <p:sldId id="278" r:id="rId13"/>
    <p:sldId id="269" r:id="rId14"/>
    <p:sldId id="28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ah_salah/Dropbox/Salah_amedeeLab/presentation/energ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lah_salah/Dropbox/Salah_amedeeLab/presentation/data/ligand_binding_sites/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frame_01!$B$1</c:f>
              <c:strCache>
                <c:ptCount val="1"/>
                <c:pt idx="0">
                  <c:v>_CADMG5104_002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frame_01!$A$2:$A$27</c:f>
              <c:numCache>
                <c:formatCode>General</c:formatCode>
                <c:ptCount val="2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</c:numCache>
            </c:numRef>
          </c:xVal>
          <c:yVal>
            <c:numRef>
              <c:f>frame_01!$B$2:$B$27</c:f>
              <c:numCache>
                <c:formatCode>General</c:formatCode>
                <c:ptCount val="2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0.995</c:v>
                </c:pt>
                <c:pt idx="18">
                  <c:v>0.97499999999999998</c:v>
                </c:pt>
                <c:pt idx="19">
                  <c:v>0.88400000000000001</c:v>
                </c:pt>
                <c:pt idx="20">
                  <c:v>0.56799999999999995</c:v>
                </c:pt>
                <c:pt idx="21">
                  <c:v>0.193</c:v>
                </c:pt>
                <c:pt idx="22">
                  <c:v>3.5000000000000003E-2</c:v>
                </c:pt>
                <c:pt idx="23">
                  <c:v>8.0000000000000002E-3</c:v>
                </c:pt>
                <c:pt idx="24">
                  <c:v>1E-3</c:v>
                </c:pt>
                <c:pt idx="2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E4D-644C-A896-169290EF84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58152015"/>
        <c:axId val="1459350447"/>
      </c:scatterChart>
      <c:valAx>
        <c:axId val="1458152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chimcal energy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350447"/>
        <c:crosses val="autoZero"/>
        <c:crossBetween val="midCat"/>
      </c:valAx>
      <c:valAx>
        <c:axId val="1459350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Axis occupancy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81520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binding</a:t>
            </a:r>
            <a:r>
              <a:rPr lang="en-US" sz="1600" b="1" baseline="0" dirty="0"/>
              <a:t> energy of Ca</a:t>
            </a: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binding_energies!$A$2:$A$50</c:f>
              <c:strCache>
                <c:ptCount val="49"/>
                <c:pt idx="0">
                  <c:v>frame_01</c:v>
                </c:pt>
                <c:pt idx="1">
                  <c:v>frame_02</c:v>
                </c:pt>
                <c:pt idx="2">
                  <c:v>frame_03</c:v>
                </c:pt>
                <c:pt idx="3">
                  <c:v>frame_04</c:v>
                </c:pt>
                <c:pt idx="4">
                  <c:v>frame_05</c:v>
                </c:pt>
                <c:pt idx="5">
                  <c:v>frame_06</c:v>
                </c:pt>
                <c:pt idx="6">
                  <c:v>frame_07</c:v>
                </c:pt>
                <c:pt idx="7">
                  <c:v>frame_08</c:v>
                </c:pt>
                <c:pt idx="8">
                  <c:v>frame_10</c:v>
                </c:pt>
                <c:pt idx="9">
                  <c:v>frame_11</c:v>
                </c:pt>
                <c:pt idx="10">
                  <c:v>frame_12</c:v>
                </c:pt>
                <c:pt idx="11">
                  <c:v>frame_13</c:v>
                </c:pt>
                <c:pt idx="12">
                  <c:v>frame_14</c:v>
                </c:pt>
                <c:pt idx="13">
                  <c:v>frame_15</c:v>
                </c:pt>
                <c:pt idx="14">
                  <c:v>frame_16</c:v>
                </c:pt>
                <c:pt idx="15">
                  <c:v>frame_17</c:v>
                </c:pt>
                <c:pt idx="16">
                  <c:v>frame_18</c:v>
                </c:pt>
                <c:pt idx="17">
                  <c:v>frame_19</c:v>
                </c:pt>
                <c:pt idx="18">
                  <c:v>frame_20</c:v>
                </c:pt>
                <c:pt idx="19">
                  <c:v>frame_21</c:v>
                </c:pt>
                <c:pt idx="20">
                  <c:v>frame_22</c:v>
                </c:pt>
                <c:pt idx="21">
                  <c:v>frame_23</c:v>
                </c:pt>
                <c:pt idx="22">
                  <c:v>frame_24</c:v>
                </c:pt>
                <c:pt idx="23">
                  <c:v>frame_25</c:v>
                </c:pt>
                <c:pt idx="24">
                  <c:v>frame_26</c:v>
                </c:pt>
                <c:pt idx="25">
                  <c:v>frame_27</c:v>
                </c:pt>
                <c:pt idx="26">
                  <c:v>frame_28</c:v>
                </c:pt>
                <c:pt idx="27">
                  <c:v>frame_29</c:v>
                </c:pt>
                <c:pt idx="28">
                  <c:v>frame_30</c:v>
                </c:pt>
                <c:pt idx="29">
                  <c:v>frame_31</c:v>
                </c:pt>
                <c:pt idx="30">
                  <c:v>frame_32</c:v>
                </c:pt>
                <c:pt idx="31">
                  <c:v>frame_33</c:v>
                </c:pt>
                <c:pt idx="32">
                  <c:v>frame_34</c:v>
                </c:pt>
                <c:pt idx="33">
                  <c:v>frame_35</c:v>
                </c:pt>
                <c:pt idx="34">
                  <c:v>frame_36</c:v>
                </c:pt>
                <c:pt idx="35">
                  <c:v>frame_37</c:v>
                </c:pt>
                <c:pt idx="36">
                  <c:v>frame_38</c:v>
                </c:pt>
                <c:pt idx="37">
                  <c:v>frame_39</c:v>
                </c:pt>
                <c:pt idx="38">
                  <c:v>frame_40</c:v>
                </c:pt>
                <c:pt idx="39">
                  <c:v>frame_41</c:v>
                </c:pt>
                <c:pt idx="40">
                  <c:v>frame_42</c:v>
                </c:pt>
                <c:pt idx="41">
                  <c:v>frame_43</c:v>
                </c:pt>
                <c:pt idx="42">
                  <c:v>frame_44</c:v>
                </c:pt>
                <c:pt idx="43">
                  <c:v>frame_45</c:v>
                </c:pt>
                <c:pt idx="44">
                  <c:v>frame_46</c:v>
                </c:pt>
                <c:pt idx="45">
                  <c:v>frame_47</c:v>
                </c:pt>
                <c:pt idx="46">
                  <c:v>frame_48</c:v>
                </c:pt>
                <c:pt idx="47">
                  <c:v>frame_49</c:v>
                </c:pt>
                <c:pt idx="48">
                  <c:v>frame_50</c:v>
                </c:pt>
              </c:strCache>
            </c:strRef>
          </c:xVal>
          <c:yVal>
            <c:numRef>
              <c:f>binding_energies!$B$2:$B$50</c:f>
              <c:numCache>
                <c:formatCode>0.00</c:formatCode>
                <c:ptCount val="49"/>
                <c:pt idx="0">
                  <c:v>20</c:v>
                </c:pt>
                <c:pt idx="1">
                  <c:v>44</c:v>
                </c:pt>
                <c:pt idx="2">
                  <c:v>17</c:v>
                </c:pt>
                <c:pt idx="3">
                  <c:v>33</c:v>
                </c:pt>
                <c:pt idx="4">
                  <c:v>29</c:v>
                </c:pt>
                <c:pt idx="5">
                  <c:v>28.5</c:v>
                </c:pt>
                <c:pt idx="6">
                  <c:v>21.5</c:v>
                </c:pt>
                <c:pt idx="7">
                  <c:v>12.5</c:v>
                </c:pt>
                <c:pt idx="8">
                  <c:v>13.5</c:v>
                </c:pt>
                <c:pt idx="9">
                  <c:v>4</c:v>
                </c:pt>
                <c:pt idx="10">
                  <c:v>9</c:v>
                </c:pt>
                <c:pt idx="11">
                  <c:v>23</c:v>
                </c:pt>
                <c:pt idx="12">
                  <c:v>7.5</c:v>
                </c:pt>
                <c:pt idx="13">
                  <c:v>11</c:v>
                </c:pt>
                <c:pt idx="14">
                  <c:v>6.5</c:v>
                </c:pt>
                <c:pt idx="15">
                  <c:v>20</c:v>
                </c:pt>
                <c:pt idx="16">
                  <c:v>6</c:v>
                </c:pt>
                <c:pt idx="17">
                  <c:v>8.5</c:v>
                </c:pt>
                <c:pt idx="18">
                  <c:v>7.5</c:v>
                </c:pt>
                <c:pt idx="19">
                  <c:v>6</c:v>
                </c:pt>
                <c:pt idx="20">
                  <c:v>13</c:v>
                </c:pt>
                <c:pt idx="21">
                  <c:v>21</c:v>
                </c:pt>
                <c:pt idx="22">
                  <c:v>17.5</c:v>
                </c:pt>
                <c:pt idx="23">
                  <c:v>9.5</c:v>
                </c:pt>
                <c:pt idx="24">
                  <c:v>7.5</c:v>
                </c:pt>
                <c:pt idx="25">
                  <c:v>13</c:v>
                </c:pt>
                <c:pt idx="26">
                  <c:v>24.5</c:v>
                </c:pt>
                <c:pt idx="27">
                  <c:v>14.5</c:v>
                </c:pt>
                <c:pt idx="28">
                  <c:v>19</c:v>
                </c:pt>
                <c:pt idx="29">
                  <c:v>6</c:v>
                </c:pt>
                <c:pt idx="30">
                  <c:v>4</c:v>
                </c:pt>
                <c:pt idx="31">
                  <c:v>22.5</c:v>
                </c:pt>
                <c:pt idx="32">
                  <c:v>25.5</c:v>
                </c:pt>
                <c:pt idx="33">
                  <c:v>20</c:v>
                </c:pt>
                <c:pt idx="34">
                  <c:v>9.5</c:v>
                </c:pt>
                <c:pt idx="35">
                  <c:v>7.5</c:v>
                </c:pt>
                <c:pt idx="36">
                  <c:v>14</c:v>
                </c:pt>
                <c:pt idx="37">
                  <c:v>13</c:v>
                </c:pt>
                <c:pt idx="38">
                  <c:v>27.5</c:v>
                </c:pt>
                <c:pt idx="39">
                  <c:v>4.5</c:v>
                </c:pt>
                <c:pt idx="40">
                  <c:v>9.5</c:v>
                </c:pt>
                <c:pt idx="41">
                  <c:v>10</c:v>
                </c:pt>
                <c:pt idx="42">
                  <c:v>13</c:v>
                </c:pt>
                <c:pt idx="43">
                  <c:v>14.5</c:v>
                </c:pt>
                <c:pt idx="44">
                  <c:v>8.5</c:v>
                </c:pt>
                <c:pt idx="45">
                  <c:v>13</c:v>
                </c:pt>
                <c:pt idx="46">
                  <c:v>11</c:v>
                </c:pt>
                <c:pt idx="47">
                  <c:v>14</c:v>
                </c:pt>
                <c:pt idx="48">
                  <c:v>12.5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8D-5944-9E75-FE9E0781C1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5988783"/>
        <c:axId val="1515990479"/>
      </c:scatterChart>
      <c:valAx>
        <c:axId val="15159887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frame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5990479"/>
        <c:crosses val="autoZero"/>
        <c:crossBetween val="midCat"/>
      </c:valAx>
      <c:valAx>
        <c:axId val="1515990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energy (kCal/mol)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59887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2497-7633-7D45-93BD-294403738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93F74-27A3-B442-BF8F-E822BF5AE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ABC6E-4C0D-BA40-914F-FDB56886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13CF-29F5-C14B-B25D-22630102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6C34-B947-A54D-9DB1-A9696598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B8CE-D694-FB43-A673-1652CFC1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AD4C1-832C-5D4E-8F2F-24B609F28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623A4-9BF1-7849-883A-E86AE7DC2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E94E6-25E8-A042-B0E1-56F8A54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07446-03E5-D04D-A674-9C3598C9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0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CDC94E-07A4-434D-88E8-FFD949BA8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F387A-7435-8A4C-99D9-DBD1A8CF6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553E6-9759-8F4A-9FDB-2E70AC02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3AD6-27D2-2741-8E4A-BAD68D9F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89D64-384E-F940-8434-ED9D7BE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68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72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76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38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81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92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3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7D02-002F-C242-9937-4EB2FB8E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AD8A5-8700-074F-B577-66F032044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3D0CF-049E-AB44-B031-A67D7C8F1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ABF53-6301-0845-88C0-A27DA6DB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84F35-CB98-C64C-B6D3-E99F28A9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577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98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13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C8FC-25E4-4C40-A09B-6290CA06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31DB7-F49D-A84A-8FDD-D272F0999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20E3E-139E-8C49-9286-15DF715E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4698C-7992-7A46-9984-8180079F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DC285-BC2C-B449-A54D-9CB30743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6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456A-59E3-6040-828B-5BBF3C92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39003-1C06-CC4B-A90C-C2246348A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C9E03-6273-6F4F-81DD-B1DE05947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840C3-316E-1243-BE7F-36412F5E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ADBB4-48D8-5F44-A672-B258D660C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9BEB4-8FA2-C340-9288-888BA9A6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0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9B9D-F1F5-574F-8A5A-AE5778FB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C2599-C86E-944A-BA96-60C5CF97A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523B-7671-F344-8636-77AD3610D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76830-B7B1-CA48-8937-DD24855D4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5D0AF-0332-9347-A45C-E3B27AB50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2B2E1-E581-494B-83AA-6DCF510BF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C46640-B14E-CB40-A7F6-58FB91F8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2F3DDE-6E3D-1840-BC09-D4DA43C4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2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0019-AD86-554E-83FE-41E144EB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C2B17-6174-2F4B-B080-87A119A6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ED5C1-1978-A147-B36F-653A01AF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95B66-B5C6-2F4A-B3EE-C8ED2917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7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AA856-1DB4-0549-9B00-1BD68DB8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D2C96-24D1-C949-8876-94CCF8BA1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BA219-5AE1-034C-829D-813EC3FA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94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58DE-153B-DB47-B4FA-CECF6B49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4902-F0FC-B94D-9F36-D6109E511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53C2-9569-1F47-98E5-DFC59E0AA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5A872-56C0-4B45-A9A9-F3685AA1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46B95-5A7B-E548-8421-CB2D5ABD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4B45A-3001-8047-A60A-239245E2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5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B4099-005E-6A4B-B5AA-366C310C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EE418-E238-8A40-ABD2-CF797F320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702BC-A311-C842-A185-98CE5500E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CB55A-45CC-1140-8C1D-AFFE139A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CF875-B654-4544-8650-7D2C9A2C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84A9E-5D01-034C-A7DD-622D71DC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6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EFB41-1E23-DE45-9800-A1A190626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0DD39-9C26-D44D-9554-F6184CB18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F5A2E-2076-1545-A001-8982A9D9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CE8F9-631F-9448-96FB-D82C03ECF46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0A64B-3E17-1141-96A5-9D20EE72B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4549A-AC7A-B44D-B339-D15D61D06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5EED2-BA7B-7D4D-AEF5-6EC0B211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3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0FF60-B082-6841-97F5-8CAAE7F9E712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6C1D8-7C07-4744-AC9F-79AF9361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0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lahBioPhysic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rtzmanlab/sstmap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incklab.uthscsa.edu/html/soft_packs/msi_docs/insight980/delphi/02_Theory.doc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7D82-A76C-AF4C-97DC-8BC3A0D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C9A50-A41F-4E4E-BBFE-380C3007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Salah Salah </a:t>
            </a:r>
          </a:p>
          <a:p>
            <a:pPr marL="0" indent="0" algn="ctr">
              <a:buNone/>
            </a:pPr>
            <a:r>
              <a:rPr lang="en-US" dirty="0"/>
              <a:t>Rotation PhD student </a:t>
            </a:r>
          </a:p>
          <a:p>
            <a:pPr marL="0" indent="0" algn="ctr">
              <a:buNone/>
            </a:pPr>
            <a:r>
              <a:rPr lang="en-US" dirty="0"/>
              <a:t>Dr. </a:t>
            </a:r>
            <a:r>
              <a:rPr lang="en-US" dirty="0" err="1"/>
              <a:t>Amedee</a:t>
            </a:r>
            <a:r>
              <a:rPr lang="en-US" dirty="0"/>
              <a:t> des Georges</a:t>
            </a:r>
          </a:p>
          <a:p>
            <a:pPr marL="0" indent="0" algn="ctr">
              <a:buNone/>
            </a:pPr>
            <a:r>
              <a:rPr lang="en-US" dirty="0"/>
              <a:t>May 3</a:t>
            </a:r>
            <a:r>
              <a:rPr lang="en-US" baseline="30000" dirty="0"/>
              <a:t>rd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9088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06A58-B2F2-4D43-823E-1278E37A0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" y="1070811"/>
            <a:ext cx="5118100" cy="441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7CBE2-8011-244D-9974-8EF72308261A}"/>
              </a:ext>
            </a:extLst>
          </p:cNvPr>
          <p:cNvSpPr txBox="1"/>
          <p:nvPr/>
        </p:nvSpPr>
        <p:spPr>
          <a:xfrm>
            <a:off x="336884" y="5694311"/>
            <a:ext cx="54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Two-dimensional mapping of molecule on </a:t>
            </a:r>
            <a:r>
              <a:rPr lang="en-US" b="1" dirty="0" err="1"/>
              <a:t>delphi</a:t>
            </a:r>
            <a:r>
              <a:rPr lang="en-US" b="1" dirty="0"/>
              <a:t> grid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B12E4-39C6-D34C-ABF2-1C24425F01F3}"/>
              </a:ext>
            </a:extLst>
          </p:cNvPr>
          <p:cNvSpPr txBox="1"/>
          <p:nvPr/>
        </p:nvSpPr>
        <p:spPr>
          <a:xfrm>
            <a:off x="6374382" y="6340642"/>
            <a:ext cx="581761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</a:t>
            </a:r>
            <a:r>
              <a:rPr lang="en-US" sz="1100" dirty="0" err="1"/>
              <a:t>Klapper</a:t>
            </a:r>
            <a:r>
              <a:rPr lang="en-US" sz="1100" dirty="0"/>
              <a:t>, I.; </a:t>
            </a:r>
            <a:r>
              <a:rPr lang="en-US" sz="1100" dirty="0" err="1"/>
              <a:t>Hagstrom</a:t>
            </a:r>
            <a:r>
              <a:rPr lang="en-US" sz="1100" dirty="0"/>
              <a:t>, R.; Fine, R.; Sharp, K.; </a:t>
            </a:r>
            <a:r>
              <a:rPr lang="en-US" sz="1100" dirty="0" err="1"/>
              <a:t>Honig</a:t>
            </a:r>
            <a:r>
              <a:rPr lang="en-US" sz="1100" dirty="0"/>
              <a:t>, B. </a:t>
            </a:r>
          </a:p>
          <a:p>
            <a:r>
              <a:rPr lang="en-US" sz="1100" dirty="0"/>
              <a:t>"Focusing of Electric Fields in the Active Site of Cu-Zn Superoxide Dismutase" </a:t>
            </a:r>
            <a:r>
              <a:rPr lang="en-US" sz="1100" i="1" dirty="0"/>
              <a:t>Proteins </a:t>
            </a:r>
            <a:r>
              <a:rPr lang="en-US" sz="1100" b="1" dirty="0"/>
              <a:t>1</a:t>
            </a:r>
            <a:r>
              <a:rPr lang="en-US" sz="1100" dirty="0"/>
              <a:t>, 47 (1986).</a:t>
            </a:r>
          </a:p>
          <a:p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B8CF4-2F8A-5944-B661-9DE070E4F587}"/>
              </a:ext>
            </a:extLst>
          </p:cNvPr>
          <p:cNvSpPr txBox="1"/>
          <p:nvPr/>
        </p:nvSpPr>
        <p:spPr>
          <a:xfrm>
            <a:off x="336884" y="288758"/>
            <a:ext cx="871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Finite Difference Approximation method is used to solve the Poisson-Boltzmann equation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C02C5-6EDD-B24F-AD74-6DBD1C0B1236}"/>
              </a:ext>
            </a:extLst>
          </p:cNvPr>
          <p:cNvSpPr txBox="1"/>
          <p:nvPr/>
        </p:nvSpPr>
        <p:spPr>
          <a:xfrm>
            <a:off x="6374382" y="1070811"/>
            <a:ext cx="418845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Electrostatic Energy</a:t>
            </a:r>
            <a:endParaRPr lang="en-US" dirty="0"/>
          </a:p>
          <a:p>
            <a:r>
              <a:rPr lang="en-US" dirty="0"/>
              <a:t>G</a:t>
            </a:r>
            <a:r>
              <a:rPr lang="en-US" baseline="-25000" dirty="0"/>
              <a:t>E </a:t>
            </a:r>
            <a:r>
              <a:rPr lang="en-US" dirty="0"/>
              <a:t>= ½ 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q</a:t>
            </a:r>
            <a:r>
              <a:rPr lang="en-US" baseline="-25000" dirty="0"/>
              <a:t>i</a:t>
            </a:r>
            <a:r>
              <a:rPr lang="en-US" dirty="0"/>
              <a:t> * </a:t>
            </a:r>
            <a:r>
              <a:rPr lang="el-GR" dirty="0"/>
              <a:t>Φ</a:t>
            </a:r>
            <a:r>
              <a:rPr lang="en-US" dirty="0"/>
              <a:t>(</a:t>
            </a:r>
            <a:r>
              <a:rPr lang="en-US" b="1" dirty="0"/>
              <a:t>r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</a:p>
          <a:p>
            <a:endParaRPr lang="en-US" baseline="-25000" dirty="0"/>
          </a:p>
          <a:p>
            <a:r>
              <a:rPr lang="en-US" b="1" dirty="0"/>
              <a:t>Reaction Field Energy</a:t>
            </a:r>
          </a:p>
          <a:p>
            <a:r>
              <a:rPr lang="en-US" dirty="0"/>
              <a:t>G</a:t>
            </a:r>
            <a:r>
              <a:rPr lang="en-US" baseline="-25000" dirty="0"/>
              <a:t>R </a:t>
            </a:r>
            <a:r>
              <a:rPr lang="en-US" dirty="0"/>
              <a:t>= ½ ∑</a:t>
            </a:r>
            <a:r>
              <a:rPr lang="en-US" baseline="-25000" dirty="0" err="1"/>
              <a:t>i</a:t>
            </a:r>
            <a:r>
              <a:rPr lang="en-US" dirty="0"/>
              <a:t> ∑</a:t>
            </a:r>
            <a:r>
              <a:rPr lang="en-US" baseline="-25000" dirty="0"/>
              <a:t>j </a:t>
            </a:r>
            <a:r>
              <a:rPr lang="en-US" dirty="0"/>
              <a:t>ẟ</a:t>
            </a:r>
            <a:r>
              <a:rPr lang="en-US" baseline="-25000" dirty="0"/>
              <a:t>I </a:t>
            </a:r>
            <a:r>
              <a:rPr lang="en-US" dirty="0" err="1"/>
              <a:t>q</a:t>
            </a:r>
            <a:r>
              <a:rPr lang="en-US" baseline="-25000" dirty="0" err="1"/>
              <a:t>j</a:t>
            </a:r>
            <a:r>
              <a:rPr lang="en-US" dirty="0"/>
              <a:t> / 𝝴</a:t>
            </a:r>
            <a:r>
              <a:rPr lang="en-US" baseline="-25000" dirty="0"/>
              <a:t>s </a:t>
            </a:r>
            <a:r>
              <a:rPr lang="en-US" dirty="0" err="1"/>
              <a:t>r</a:t>
            </a:r>
            <a:r>
              <a:rPr lang="en-US" baseline="-25000" dirty="0" err="1"/>
              <a:t>ij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 = number of surface charges </a:t>
            </a:r>
          </a:p>
          <a:p>
            <a:r>
              <a:rPr lang="en-US" dirty="0"/>
              <a:t>j = number of real charges </a:t>
            </a:r>
          </a:p>
          <a:p>
            <a:r>
              <a:rPr lang="en-US" dirty="0"/>
              <a:t>ẟ</a:t>
            </a:r>
            <a:r>
              <a:rPr lang="en-US" baseline="-25000" dirty="0" err="1"/>
              <a:t>i</a:t>
            </a:r>
            <a:r>
              <a:rPr lang="en-US" dirty="0"/>
              <a:t> = </a:t>
            </a:r>
            <a:r>
              <a:rPr lang="en-US" dirty="0" err="1"/>
              <a:t>ith</a:t>
            </a:r>
            <a:r>
              <a:rPr lang="en-US" dirty="0"/>
              <a:t> surface charge </a:t>
            </a:r>
          </a:p>
          <a:p>
            <a:r>
              <a:rPr lang="en-US" dirty="0" err="1"/>
              <a:t>q</a:t>
            </a:r>
            <a:r>
              <a:rPr lang="en-US" baseline="-25000" dirty="0" err="1"/>
              <a:t>j</a:t>
            </a:r>
            <a:r>
              <a:rPr lang="en-US" dirty="0"/>
              <a:t> = </a:t>
            </a:r>
            <a:r>
              <a:rPr lang="en-US" dirty="0" err="1"/>
              <a:t>jth</a:t>
            </a:r>
            <a:r>
              <a:rPr lang="en-US" dirty="0"/>
              <a:t> real charge </a:t>
            </a:r>
          </a:p>
          <a:p>
            <a:r>
              <a:rPr lang="en-US" dirty="0"/>
              <a:t>𝝴</a:t>
            </a:r>
            <a:r>
              <a:rPr lang="en-US" baseline="-25000" dirty="0"/>
              <a:t>s</a:t>
            </a:r>
            <a:r>
              <a:rPr lang="en-US" dirty="0"/>
              <a:t> = solute dielectric </a:t>
            </a:r>
          </a:p>
          <a:p>
            <a:r>
              <a:rPr lang="en-US" dirty="0" err="1"/>
              <a:t>r</a:t>
            </a:r>
            <a:r>
              <a:rPr lang="en-US" baseline="-25000" dirty="0" err="1"/>
              <a:t>ij</a:t>
            </a:r>
            <a:r>
              <a:rPr lang="en-US" dirty="0"/>
              <a:t> = distance between </a:t>
            </a:r>
            <a:r>
              <a:rPr lang="en-US" dirty="0" err="1"/>
              <a:t>i</a:t>
            </a:r>
            <a:r>
              <a:rPr lang="en-US" dirty="0"/>
              <a:t> and </a:t>
            </a:r>
            <a:r>
              <a:rPr lang="en-US" dirty="0" err="1"/>
              <a:t>qj</a:t>
            </a:r>
            <a:r>
              <a:rPr lang="en-US" dirty="0"/>
              <a:t> (angstroms) </a:t>
            </a:r>
          </a:p>
          <a:p>
            <a:endParaRPr lang="en-US" b="1" dirty="0"/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51443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30" y="263568"/>
            <a:ext cx="10515600" cy="80410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Revisiting MCCE microstate free energies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6029" y="1342078"/>
                <a:ext cx="5814913" cy="2709092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free energy of a microstate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is then given by: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029" y="1342078"/>
                <a:ext cx="5814913" cy="2709092"/>
              </a:xfrm>
              <a:blipFill>
                <a:blip r:embed="rId2"/>
                <a:stretch>
                  <a:fillRect l="-1307" t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38200" y="4164236"/>
                <a:ext cx="9954717" cy="2070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eqAr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2.3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is-I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𝑝𝐻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 −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𝑝𝐾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𝑠𝑜𝑙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 </m:t>
                                  </m:r>
                                  <m:d>
                                    <m:dPr>
                                      <m:ctrlPr>
                                        <a:rPr lang="is-I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∆∆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𝑟𝑥𝑛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𝑏𝑘𝑏𝑛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𝐶𝐸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𝑏𝑘𝑏𝑛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𝐿𝐽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𝑡𝑜𝑟𝑠𝑖𝑜𝑛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∆∆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𝑆𝐴𝑆𝐴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𝐶𝐸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+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𝐿𝐽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64236"/>
                <a:ext cx="9954717" cy="2070888"/>
              </a:xfrm>
              <a:prstGeom prst="rect">
                <a:avLst/>
              </a:prstGeom>
              <a:blipFill>
                <a:blip r:embed="rId3"/>
                <a:stretch>
                  <a:fillRect l="-3439" t="-34146" b="-8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390900" y="4133850"/>
            <a:ext cx="5067300" cy="47625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92000" y="3684912"/>
            <a:ext cx="1992420" cy="366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Chemical potential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71749" y="6286223"/>
            <a:ext cx="1992420" cy="366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Coupling terms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81299" y="4692780"/>
            <a:ext cx="7809536" cy="157272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384175" y="1100398"/>
            <a:ext cx="5054138" cy="2374322"/>
            <a:chOff x="6384175" y="1100398"/>
            <a:chExt cx="5054138" cy="2374322"/>
          </a:xfrm>
        </p:grpSpPr>
        <p:grpSp>
          <p:nvGrpSpPr>
            <p:cNvPr id="27" name="Group 26"/>
            <p:cNvGrpSpPr/>
            <p:nvPr/>
          </p:nvGrpSpPr>
          <p:grpSpPr>
            <a:xfrm>
              <a:off x="6630645" y="1100398"/>
              <a:ext cx="4470744" cy="2141602"/>
              <a:chOff x="6630645" y="772349"/>
              <a:chExt cx="4470744" cy="2141602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4"/>
              <a:srcRect l="4273" r="63983" b="60524"/>
              <a:stretch/>
            </p:blipFill>
            <p:spPr>
              <a:xfrm>
                <a:off x="6630645" y="1338526"/>
                <a:ext cx="3870252" cy="1575425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7997850" y="772349"/>
                <a:ext cx="2648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Equilibrium Ensemble</a:t>
                </a: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10789443" y="1615191"/>
                <a:ext cx="311946" cy="285047"/>
                <a:chOff x="4188618" y="3401128"/>
                <a:chExt cx="210370" cy="219955"/>
              </a:xfrm>
            </p:grpSpPr>
            <p:sp>
              <p:nvSpPr>
                <p:cNvPr id="36" name="CustomShape 1"/>
                <p:cNvSpPr/>
                <p:nvPr/>
              </p:nvSpPr>
              <p:spPr>
                <a:xfrm rot="4010199">
                  <a:off x="4266405" y="3527734"/>
                  <a:ext cx="95220" cy="9147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7" name="CustomShape 2"/>
                <p:cNvSpPr/>
                <p:nvPr/>
              </p:nvSpPr>
              <p:spPr>
                <a:xfrm rot="4010199">
                  <a:off x="4231442" y="3404490"/>
                  <a:ext cx="170908" cy="164184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solidFill>
                    <a:srgbClr val="00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8" name="CustomShape 3"/>
                <p:cNvSpPr/>
                <p:nvPr/>
              </p:nvSpPr>
              <p:spPr>
                <a:xfrm rot="4010199">
                  <a:off x="4186406" y="3410394"/>
                  <a:ext cx="95220" cy="9079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10786950" y="2175294"/>
                <a:ext cx="311946" cy="285047"/>
                <a:chOff x="4188618" y="3401128"/>
                <a:chExt cx="210370" cy="219955"/>
              </a:xfrm>
            </p:grpSpPr>
            <p:sp>
              <p:nvSpPr>
                <p:cNvPr id="33" name="CustomShape 1"/>
                <p:cNvSpPr/>
                <p:nvPr/>
              </p:nvSpPr>
              <p:spPr>
                <a:xfrm rot="4010199">
                  <a:off x="4266405" y="3527734"/>
                  <a:ext cx="95220" cy="9147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4" name="CustomShape 2"/>
                <p:cNvSpPr/>
                <p:nvPr/>
              </p:nvSpPr>
              <p:spPr>
                <a:xfrm rot="4010199">
                  <a:off x="4231442" y="3404490"/>
                  <a:ext cx="170908" cy="16418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5" name="CustomShape 3"/>
                <p:cNvSpPr/>
                <p:nvPr/>
              </p:nvSpPr>
              <p:spPr>
                <a:xfrm rot="4010199">
                  <a:off x="4186406" y="3410394"/>
                  <a:ext cx="95220" cy="9079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  <p:sp>
          <p:nvSpPr>
            <p:cNvPr id="28" name="Rectangle 27"/>
            <p:cNvSpPr/>
            <p:nvPr/>
          </p:nvSpPr>
          <p:spPr>
            <a:xfrm>
              <a:off x="6384175" y="1469730"/>
              <a:ext cx="5054138" cy="200499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24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B4C9E9-3738-8343-AF36-F12E6FE8AD0D}"/>
                  </a:ext>
                </a:extLst>
              </p:cNvPr>
              <p:cNvSpPr txBox="1"/>
              <p:nvPr/>
            </p:nvSpPr>
            <p:spPr>
              <a:xfrm>
                <a:off x="1167063" y="770021"/>
                <a:ext cx="8055154" cy="1956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preselected conformers are subjected to Monte Carlo sampling to generate the </a:t>
                </a:r>
              </a:p>
              <a:p>
                <a:r>
                  <a:rPr lang="en-US" dirty="0"/>
                  <a:t>Boltzmann distribution of conformers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Probability</a:t>
                </a:r>
                <a:r>
                  <a:rPr lang="en-US" baseline="-25000" dirty="0" err="1"/>
                  <a:t>conf_j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e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−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E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(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conf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_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j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)/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kT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𝑐𝑜𝑛𝑓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B4C9E9-3738-8343-AF36-F12E6FE8A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063" y="770021"/>
                <a:ext cx="8055154" cy="1956561"/>
              </a:xfrm>
              <a:prstGeom prst="rect">
                <a:avLst/>
              </a:prstGeom>
              <a:blipFill>
                <a:blip r:embed="rId2"/>
                <a:stretch>
                  <a:fillRect l="-630" t="-1290" b="-2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F4E289-9DED-6748-B6B7-52B596B821FF}"/>
              </a:ext>
            </a:extLst>
          </p:cNvPr>
          <p:cNvCxnSpPr/>
          <p:nvPr/>
        </p:nvCxnSpPr>
        <p:spPr>
          <a:xfrm flipH="1">
            <a:off x="4523874" y="1997242"/>
            <a:ext cx="1973179" cy="20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1E8BCE-AB99-6241-A756-EB644BBE31CA}"/>
              </a:ext>
            </a:extLst>
          </p:cNvPr>
          <p:cNvSpPr txBox="1"/>
          <p:nvPr/>
        </p:nvSpPr>
        <p:spPr>
          <a:xfrm>
            <a:off x="6882063" y="2033337"/>
            <a:ext cx="4679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Boltzmann factor: fraction of the conf. with </a:t>
            </a:r>
          </a:p>
          <a:p>
            <a:r>
              <a:rPr lang="en-US" dirty="0"/>
              <a:t>Enough energy to make a jump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673347-3F6D-F144-BF79-10DB9E7C669F}"/>
              </a:ext>
            </a:extLst>
          </p:cNvPr>
          <p:cNvGrpSpPr/>
          <p:nvPr/>
        </p:nvGrpSpPr>
        <p:grpSpPr>
          <a:xfrm>
            <a:off x="6507796" y="3278114"/>
            <a:ext cx="5054138" cy="2374322"/>
            <a:chOff x="6384175" y="1100398"/>
            <a:chExt cx="5054138" cy="23743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262B6E-7A8C-FE4F-8CC4-8A857ECF9B7B}"/>
                </a:ext>
              </a:extLst>
            </p:cNvPr>
            <p:cNvGrpSpPr/>
            <p:nvPr/>
          </p:nvGrpSpPr>
          <p:grpSpPr>
            <a:xfrm>
              <a:off x="6630645" y="1100398"/>
              <a:ext cx="4470744" cy="2141602"/>
              <a:chOff x="6630645" y="772349"/>
              <a:chExt cx="4470744" cy="214160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F675F40-F05A-BA4E-B092-FA6E0EAE92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73" r="63983" b="60524"/>
              <a:stretch/>
            </p:blipFill>
            <p:spPr>
              <a:xfrm>
                <a:off x="6630645" y="1338526"/>
                <a:ext cx="3870252" cy="1575425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FD2083-53A0-C34C-98F1-5BEDC8226ACD}"/>
                  </a:ext>
                </a:extLst>
              </p:cNvPr>
              <p:cNvSpPr txBox="1"/>
              <p:nvPr/>
            </p:nvSpPr>
            <p:spPr>
              <a:xfrm>
                <a:off x="7997850" y="772349"/>
                <a:ext cx="2648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Equilibrium Ensemble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E8366D5-2610-0142-B524-8F4A909DC924}"/>
                  </a:ext>
                </a:extLst>
              </p:cNvPr>
              <p:cNvGrpSpPr/>
              <p:nvPr/>
            </p:nvGrpSpPr>
            <p:grpSpPr>
              <a:xfrm>
                <a:off x="10789443" y="1615191"/>
                <a:ext cx="311946" cy="285047"/>
                <a:chOff x="4188618" y="3401128"/>
                <a:chExt cx="210370" cy="219955"/>
              </a:xfrm>
            </p:grpSpPr>
            <p:sp>
              <p:nvSpPr>
                <p:cNvPr id="16" name="CustomShape 1">
                  <a:extLst>
                    <a:ext uri="{FF2B5EF4-FFF2-40B4-BE49-F238E27FC236}">
                      <a16:creationId xmlns:a16="http://schemas.microsoft.com/office/drawing/2014/main" id="{2AC2E36C-42EE-D84C-A0E4-3101FC0E8B03}"/>
                    </a:ext>
                  </a:extLst>
                </p:cNvPr>
                <p:cNvSpPr/>
                <p:nvPr/>
              </p:nvSpPr>
              <p:spPr>
                <a:xfrm rot="4010199">
                  <a:off x="4266405" y="3527734"/>
                  <a:ext cx="95220" cy="9147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7" name="CustomShape 2">
                  <a:extLst>
                    <a:ext uri="{FF2B5EF4-FFF2-40B4-BE49-F238E27FC236}">
                      <a16:creationId xmlns:a16="http://schemas.microsoft.com/office/drawing/2014/main" id="{818DB78A-E8AC-9C4A-BF53-90756BF4BADC}"/>
                    </a:ext>
                  </a:extLst>
                </p:cNvPr>
                <p:cNvSpPr/>
                <p:nvPr/>
              </p:nvSpPr>
              <p:spPr>
                <a:xfrm rot="4010199">
                  <a:off x="4231442" y="3404490"/>
                  <a:ext cx="170908" cy="164184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solidFill>
                    <a:srgbClr val="00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8" name="CustomShape 3">
                  <a:extLst>
                    <a:ext uri="{FF2B5EF4-FFF2-40B4-BE49-F238E27FC236}">
                      <a16:creationId xmlns:a16="http://schemas.microsoft.com/office/drawing/2014/main" id="{A72B0E8F-6690-214F-A329-A531BEFF6F24}"/>
                    </a:ext>
                  </a:extLst>
                </p:cNvPr>
                <p:cNvSpPr/>
                <p:nvPr/>
              </p:nvSpPr>
              <p:spPr>
                <a:xfrm rot="4010199">
                  <a:off x="4186406" y="3410394"/>
                  <a:ext cx="95220" cy="9079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9807047-5EEE-564E-9FFC-C45B5E25432B}"/>
                  </a:ext>
                </a:extLst>
              </p:cNvPr>
              <p:cNvGrpSpPr/>
              <p:nvPr/>
            </p:nvGrpSpPr>
            <p:grpSpPr>
              <a:xfrm>
                <a:off x="10786950" y="2175294"/>
                <a:ext cx="311946" cy="285047"/>
                <a:chOff x="4188618" y="3401128"/>
                <a:chExt cx="210370" cy="219955"/>
              </a:xfrm>
            </p:grpSpPr>
            <p:sp>
              <p:nvSpPr>
                <p:cNvPr id="13" name="CustomShape 1">
                  <a:extLst>
                    <a:ext uri="{FF2B5EF4-FFF2-40B4-BE49-F238E27FC236}">
                      <a16:creationId xmlns:a16="http://schemas.microsoft.com/office/drawing/2014/main" id="{617799DD-89DD-0947-8F5C-91304BB097E7}"/>
                    </a:ext>
                  </a:extLst>
                </p:cNvPr>
                <p:cNvSpPr/>
                <p:nvPr/>
              </p:nvSpPr>
              <p:spPr>
                <a:xfrm rot="4010199">
                  <a:off x="4266405" y="3527734"/>
                  <a:ext cx="95220" cy="9147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4" name="CustomShape 2">
                  <a:extLst>
                    <a:ext uri="{FF2B5EF4-FFF2-40B4-BE49-F238E27FC236}">
                      <a16:creationId xmlns:a16="http://schemas.microsoft.com/office/drawing/2014/main" id="{2832A857-B464-6F44-878F-EFE6742BDF3F}"/>
                    </a:ext>
                  </a:extLst>
                </p:cNvPr>
                <p:cNvSpPr/>
                <p:nvPr/>
              </p:nvSpPr>
              <p:spPr>
                <a:xfrm rot="4010199">
                  <a:off x="4231442" y="3404490"/>
                  <a:ext cx="170908" cy="16418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5" name="CustomShape 3">
                  <a:extLst>
                    <a:ext uri="{FF2B5EF4-FFF2-40B4-BE49-F238E27FC236}">
                      <a16:creationId xmlns:a16="http://schemas.microsoft.com/office/drawing/2014/main" id="{BC9BAF70-7B76-534C-B641-99F35EE402BF}"/>
                    </a:ext>
                  </a:extLst>
                </p:cNvPr>
                <p:cNvSpPr/>
                <p:nvPr/>
              </p:nvSpPr>
              <p:spPr>
                <a:xfrm rot="4010199">
                  <a:off x="4186406" y="3410394"/>
                  <a:ext cx="95220" cy="9079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BFE06B-3EDE-E244-A513-2FC6E815EF32}"/>
                </a:ext>
              </a:extLst>
            </p:cNvPr>
            <p:cNvSpPr/>
            <p:nvPr/>
          </p:nvSpPr>
          <p:spPr>
            <a:xfrm>
              <a:off x="6384175" y="1469730"/>
              <a:ext cx="5054138" cy="200499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2338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98A6DCB-EE89-CE41-BC36-17E7C81F85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8179041"/>
              </p:ext>
            </p:extLst>
          </p:nvPr>
        </p:nvGraphicFramePr>
        <p:xfrm>
          <a:off x="5656785" y="1813305"/>
          <a:ext cx="5426363" cy="3207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F5845D0-4476-654F-91D2-64F8F831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0" y="299119"/>
            <a:ext cx="4076700" cy="623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480369-4705-974D-9D99-C31636A1383D}"/>
              </a:ext>
            </a:extLst>
          </p:cNvPr>
          <p:cNvSpPr txBox="1"/>
          <p:nvPr/>
        </p:nvSpPr>
        <p:spPr>
          <a:xfrm>
            <a:off x="938463" y="114453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A6093-4504-8A4E-8303-61A25757B769}"/>
              </a:ext>
            </a:extLst>
          </p:cNvPr>
          <p:cNvSpPr txBox="1"/>
          <p:nvPr/>
        </p:nvSpPr>
        <p:spPr>
          <a:xfrm>
            <a:off x="6244389" y="5642810"/>
            <a:ext cx="352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https://github.com/SalahBioPhysics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1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22173B8-8D6B-704B-B9E1-81CD5846D6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7239378"/>
              </p:ext>
            </p:extLst>
          </p:nvPr>
        </p:nvGraphicFramePr>
        <p:xfrm>
          <a:off x="243807" y="1643314"/>
          <a:ext cx="6699250" cy="407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ED64A7-6F29-FB44-9EF5-E5397EBE30EE}"/>
              </a:ext>
            </a:extLst>
          </p:cNvPr>
          <p:cNvSpPr txBox="1"/>
          <p:nvPr/>
        </p:nvSpPr>
        <p:spPr>
          <a:xfrm>
            <a:off x="7796463" y="794084"/>
            <a:ext cx="44615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Things to consider: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calculations were made only </a:t>
            </a:r>
          </a:p>
          <a:p>
            <a:r>
              <a:rPr lang="en-US" dirty="0"/>
              <a:t>       on the a segment of the ryr1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ATP and CFF are not part of the </a:t>
            </a:r>
          </a:p>
          <a:p>
            <a:r>
              <a:rPr lang="en-US" dirty="0"/>
              <a:t>     calculations because we don’t have </a:t>
            </a:r>
          </a:p>
          <a:p>
            <a:r>
              <a:rPr lang="en-US" dirty="0"/>
              <a:t>     the charge and radii files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h2O is implicit  (maybe we can use </a:t>
            </a:r>
          </a:p>
          <a:p>
            <a:r>
              <a:rPr lang="en-US" dirty="0"/>
              <a:t>     </a:t>
            </a:r>
            <a:r>
              <a:rPr lang="en-US" dirty="0" err="1"/>
              <a:t>WaterMap</a:t>
            </a:r>
            <a:r>
              <a:rPr lang="en-US" dirty="0"/>
              <a:t> in the future</a:t>
            </a:r>
          </a:p>
          <a:p>
            <a:r>
              <a:rPr lang="en-US" dirty="0"/>
              <a:t>    “</a:t>
            </a:r>
            <a:r>
              <a:rPr lang="en-US" dirty="0">
                <a:hlinkClick r:id="rId3"/>
              </a:rPr>
              <a:t>https://github.com/kurtzmanlab/sstmap</a:t>
            </a:r>
            <a:r>
              <a:rPr lang="en-US" dirty="0"/>
              <a:t>”)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3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335375-EFDB-DF45-9476-1FB610519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0F4C5-D730-AE42-9D95-E2173DB99A6E}"/>
              </a:ext>
            </a:extLst>
          </p:cNvPr>
          <p:cNvSpPr txBox="1"/>
          <p:nvPr/>
        </p:nvSpPr>
        <p:spPr>
          <a:xfrm>
            <a:off x="660963" y="561473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      ryanodine receptor *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intracellular calcium (Ca2+) release channel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involved in skeletal muscle excitation-contraction coupling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697F5-EB1C-554D-9518-792B4A2583C8}"/>
              </a:ext>
            </a:extLst>
          </p:cNvPr>
          <p:cNvSpPr txBox="1"/>
          <p:nvPr/>
        </p:nvSpPr>
        <p:spPr>
          <a:xfrm>
            <a:off x="529389" y="5799221"/>
            <a:ext cx="51475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Des Georges A, Clarke OB, </a:t>
            </a:r>
            <a:r>
              <a:rPr lang="en-US" sz="1050" dirty="0" err="1"/>
              <a:t>Zalk</a:t>
            </a:r>
            <a:r>
              <a:rPr lang="en-US" sz="1050" dirty="0"/>
              <a:t> R, et al. Structural basis for gating and activation of RyR1.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/>
              <a:t>Cell</a:t>
            </a:r>
            <a:r>
              <a:rPr lang="en-US" sz="1050" dirty="0"/>
              <a:t>. 2016;167(1):145-157.e17. doi:10.1016/j.cell.2016.08.075.</a:t>
            </a:r>
          </a:p>
        </p:txBody>
      </p:sp>
    </p:spTree>
    <p:extLst>
      <p:ext uri="{BB962C8B-B14F-4D97-AF65-F5344CB8AC3E}">
        <p14:creationId xmlns:p14="http://schemas.microsoft.com/office/powerpoint/2010/main" val="2971814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70A388-B837-8F49-A0A9-54ABCC848EE9}"/>
              </a:ext>
            </a:extLst>
          </p:cNvPr>
          <p:cNvCxnSpPr/>
          <p:nvPr/>
        </p:nvCxnSpPr>
        <p:spPr>
          <a:xfrm>
            <a:off x="5209674" y="3477126"/>
            <a:ext cx="2426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ovie1.mov">
            <a:hlinkClick r:id="" action="ppaction://media"/>
            <a:extLst>
              <a:ext uri="{FF2B5EF4-FFF2-40B4-BE49-F238E27FC236}">
                <a16:creationId xmlns:a16="http://schemas.microsoft.com/office/drawing/2014/main" id="{2D2E4770-1CCC-1D4E-978D-C3AC7AD672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3443" y="0"/>
            <a:ext cx="9847371" cy="4605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93A06C-A410-634A-9F15-50E22794C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635875" cy="512998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2AF00-85E0-A94E-98F1-ED8C59F7E842}"/>
              </a:ext>
            </a:extLst>
          </p:cNvPr>
          <p:cNvCxnSpPr/>
          <p:nvPr/>
        </p:nvCxnSpPr>
        <p:spPr>
          <a:xfrm flipV="1">
            <a:off x="4860758" y="1997242"/>
            <a:ext cx="4644189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0F3D4B-5250-5448-A1DC-981A8CDB7CFA}"/>
              </a:ext>
            </a:extLst>
          </p:cNvPr>
          <p:cNvSpPr txBox="1"/>
          <p:nvPr/>
        </p:nvSpPr>
        <p:spPr>
          <a:xfrm>
            <a:off x="9067633" y="4854629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PDB id: 5t9v</a:t>
            </a:r>
          </a:p>
        </p:txBody>
      </p:sp>
    </p:spTree>
    <p:extLst>
      <p:ext uri="{BB962C8B-B14F-4D97-AF65-F5344CB8AC3E}">
        <p14:creationId xmlns:p14="http://schemas.microsoft.com/office/powerpoint/2010/main" val="169889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F976F6-D16F-4744-BE23-B9E5BA03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4800" cy="656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3D6F4-CEDF-4745-AFAF-6F20042A6A95}"/>
              </a:ext>
            </a:extLst>
          </p:cNvPr>
          <p:cNvSpPr txBox="1"/>
          <p:nvPr/>
        </p:nvSpPr>
        <p:spPr>
          <a:xfrm>
            <a:off x="9480884" y="481263"/>
            <a:ext cx="183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Ca2+-binding 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E078A-DA06-8649-9C2B-3759D2D45066}"/>
              </a:ext>
            </a:extLst>
          </p:cNvPr>
          <p:cNvSpPr txBox="1"/>
          <p:nvPr/>
        </p:nvSpPr>
        <p:spPr>
          <a:xfrm>
            <a:off x="9372600" y="5564067"/>
            <a:ext cx="2909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Des Georges A, Clarke OB, </a:t>
            </a:r>
            <a:r>
              <a:rPr lang="en-US" sz="1050" dirty="0" err="1"/>
              <a:t>Zalk</a:t>
            </a:r>
            <a:r>
              <a:rPr lang="en-US" sz="1050" dirty="0"/>
              <a:t> R, et al. Structural basis for gating and activation of RyR1. </a:t>
            </a:r>
            <a:r>
              <a:rPr lang="en-US" sz="1050" i="1" dirty="0"/>
              <a:t>Cell</a:t>
            </a:r>
            <a:r>
              <a:rPr lang="en-US" sz="1050" dirty="0"/>
              <a:t>. 2016;167(1):145-157.e17. doi:10.1016/j.cell.2016.08.075.</a:t>
            </a:r>
          </a:p>
        </p:txBody>
      </p:sp>
    </p:spTree>
    <p:extLst>
      <p:ext uri="{BB962C8B-B14F-4D97-AF65-F5344CB8AC3E}">
        <p14:creationId xmlns:p14="http://schemas.microsoft.com/office/powerpoint/2010/main" val="212495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8167982F-2DF7-4F4E-8032-5FF81A1B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524000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59" name="Picture 3" descr="RC">
            <a:extLst>
              <a:ext uri="{FF2B5EF4-FFF2-40B4-BE49-F238E27FC236}">
                <a16:creationId xmlns:a16="http://schemas.microsoft.com/office/drawing/2014/main" id="{20C9F7CD-6D86-744F-88C3-C2817655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81001"/>
            <a:ext cx="2133600" cy="17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460" name="Group 4">
            <a:extLst>
              <a:ext uri="{FF2B5EF4-FFF2-40B4-BE49-F238E27FC236}">
                <a16:creationId xmlns:a16="http://schemas.microsoft.com/office/drawing/2014/main" id="{51541710-8D96-3247-BA97-A65341A206AE}"/>
              </a:ext>
            </a:extLst>
          </p:cNvPr>
          <p:cNvGrpSpPr>
            <a:grpSpLocks/>
          </p:cNvGrpSpPr>
          <p:nvPr/>
        </p:nvGrpSpPr>
        <p:grpSpPr bwMode="auto">
          <a:xfrm>
            <a:off x="1524001" y="609600"/>
            <a:ext cx="3687763" cy="3511550"/>
            <a:chOff x="96" y="768"/>
            <a:chExt cx="2323" cy="2212"/>
          </a:xfrm>
        </p:grpSpPr>
        <p:sp>
          <p:nvSpPr>
            <p:cNvPr id="19461" name="Text Box 5">
              <a:extLst>
                <a:ext uri="{FF2B5EF4-FFF2-40B4-BE49-F238E27FC236}">
                  <a16:creationId xmlns:a16="http://schemas.microsoft.com/office/drawing/2014/main" id="{A79772EF-5C69-9644-B91B-FF9F6D806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768"/>
              <a:ext cx="225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55000"/>
                </a:lnSpc>
                <a:spcBef>
                  <a:spcPct val="50000"/>
                </a:spcBef>
              </a:pPr>
              <a:r>
                <a:rPr lang="en-US" altLang="en-US" b="1" dirty="0">
                  <a:latin typeface="Times" pitchFamily="2" charset="0"/>
                </a:rPr>
                <a:t>1. Use coordinates from </a:t>
              </a:r>
              <a:r>
                <a:rPr lang="en-US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pitchFamily="2" charset="0"/>
                </a:rPr>
                <a:t>PDB</a:t>
              </a:r>
              <a:endParaRPr lang="en-US" altLang="en-US" sz="2400" dirty="0">
                <a:latin typeface="Times" pitchFamily="2" charset="0"/>
              </a:endParaRPr>
            </a:p>
          </p:txBody>
        </p:sp>
        <p:sp>
          <p:nvSpPr>
            <p:cNvPr id="19462" name="Text Box 6">
              <a:extLst>
                <a:ext uri="{FF2B5EF4-FFF2-40B4-BE49-F238E27FC236}">
                  <a16:creationId xmlns:a16="http://schemas.microsoft.com/office/drawing/2014/main" id="{65AAAD69-494E-C24D-A257-95A59D1AC8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1104"/>
              <a:ext cx="2304" cy="1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1" dirty="0">
                  <a:latin typeface="Times" pitchFamily="2" charset="0"/>
                </a:rPr>
                <a:t>2. Generate </a:t>
              </a:r>
              <a:r>
                <a:rPr lang="en-US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pitchFamily="2" charset="0"/>
                </a:rPr>
                <a:t>multiple conformers</a:t>
              </a:r>
              <a:r>
                <a:rPr lang="en-US" altLang="en-US" b="1" dirty="0">
                  <a:latin typeface="Times" pitchFamily="2" charset="0"/>
                </a:rPr>
                <a:t> </a:t>
              </a:r>
              <a:r>
                <a:rPr kumimoji="1" lang="en-US" altLang="en-US" b="1" dirty="0">
                  <a:latin typeface="Times" pitchFamily="2" charset="0"/>
                </a:rPr>
                <a:t>(side-chain positions and ionization states) for all residues and ligands 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en-US" b="1" dirty="0">
                  <a:latin typeface="Times" pitchFamily="2" charset="0"/>
                </a:rPr>
                <a:t>3. Set </a:t>
              </a:r>
              <a:r>
                <a:rPr kumimoji="1" lang="en-US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pitchFamily="2" charset="0"/>
                </a:rPr>
                <a:t>partial atomic charges</a:t>
              </a:r>
              <a:r>
                <a:rPr kumimoji="1" lang="en-US" altLang="en-US" b="1" dirty="0">
                  <a:latin typeface="Times" pitchFamily="2" charset="0"/>
                </a:rPr>
                <a:t> and </a:t>
              </a:r>
              <a:r>
                <a:rPr kumimoji="1" lang="en-US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pitchFamily="2" charset="0"/>
                </a:rPr>
                <a:t>radii</a:t>
              </a:r>
              <a:endParaRPr kumimoji="1" lang="en-US" altLang="en-US" b="1" dirty="0">
                <a:latin typeface="Times" pitchFamily="2" charset="0"/>
              </a:endParaRPr>
            </a:p>
            <a:p>
              <a:pPr>
                <a:spcBef>
                  <a:spcPct val="50000"/>
                </a:spcBef>
              </a:pPr>
              <a:r>
                <a:rPr kumimoji="1" lang="en-US" altLang="en-US" b="1" dirty="0">
                  <a:latin typeface="Times" pitchFamily="2" charset="0"/>
                </a:rPr>
                <a:t>4. Calculate a look-up table for SELF and </a:t>
              </a:r>
              <a:r>
                <a:rPr kumimoji="1" lang="en-US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pitchFamily="2" charset="0"/>
                </a:rPr>
                <a:t>PAIRWISE</a:t>
              </a:r>
              <a:r>
                <a:rPr kumimoji="1" lang="en-US" altLang="en-US" b="1" dirty="0">
                  <a:latin typeface="Times" pitchFamily="2" charset="0"/>
                </a:rPr>
                <a:t> energies</a:t>
              </a:r>
            </a:p>
            <a:p>
              <a:pPr>
                <a:spcBef>
                  <a:spcPct val="50000"/>
                </a:spcBef>
              </a:pPr>
              <a:r>
                <a:rPr kumimoji="1" lang="en-US" altLang="en-US" b="1" dirty="0">
                  <a:latin typeface="Times" pitchFamily="2" charset="0"/>
                </a:rPr>
                <a:t>5. </a:t>
              </a:r>
              <a:r>
                <a:rPr kumimoji="1" lang="en-US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pitchFamily="2" charset="0"/>
                </a:rPr>
                <a:t>MC sampling</a:t>
              </a:r>
              <a:r>
                <a:rPr kumimoji="1" lang="en-US" altLang="en-US" b="1" dirty="0">
                  <a:latin typeface="Times" pitchFamily="2" charset="0"/>
                </a:rPr>
                <a:t> at different pH/Eh/chemical pot</a:t>
              </a:r>
            </a:p>
          </p:txBody>
        </p:sp>
        <p:sp>
          <p:nvSpPr>
            <p:cNvPr id="19463" name="Text Box 7">
              <a:extLst>
                <a:ext uri="{FF2B5EF4-FFF2-40B4-BE49-F238E27FC236}">
                  <a16:creationId xmlns:a16="http://schemas.microsoft.com/office/drawing/2014/main" id="{87DF9A32-F433-3B4A-87BF-AADCF6291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912"/>
              <a:ext cx="23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altLang="en-US" sz="2400">
                <a:latin typeface="Times" pitchFamily="2" charset="0"/>
              </a:endParaRPr>
            </a:p>
          </p:txBody>
        </p:sp>
      </p:grpSp>
      <p:pic>
        <p:nvPicPr>
          <p:cNvPr id="19464" name="Picture 8" descr="his_self">
            <a:extLst>
              <a:ext uri="{FF2B5EF4-FFF2-40B4-BE49-F238E27FC236}">
                <a16:creationId xmlns:a16="http://schemas.microsoft.com/office/drawing/2014/main" id="{E2F7B46F-168D-2C46-A994-144EA4FAE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038600"/>
            <a:ext cx="2743200" cy="18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5" name="Picture 9" descr="pairwise_ex">
            <a:extLst>
              <a:ext uri="{FF2B5EF4-FFF2-40B4-BE49-F238E27FC236}">
                <a16:creationId xmlns:a16="http://schemas.microsoft.com/office/drawing/2014/main" id="{BBBF6CC9-E493-5944-AFC0-5ADF1C477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1" t="3999" r="28500" b="8000"/>
          <a:stretch>
            <a:fillRect/>
          </a:stretch>
        </p:blipFill>
        <p:spPr bwMode="auto">
          <a:xfrm>
            <a:off x="8839200" y="40386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6" name="Line 10">
            <a:extLst>
              <a:ext uri="{FF2B5EF4-FFF2-40B4-BE49-F238E27FC236}">
                <a16:creationId xmlns:a16="http://schemas.microsoft.com/office/drawing/2014/main" id="{71BC14A4-A674-3E48-B01C-C515D7231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4724400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Rectangle 11">
            <a:extLst>
              <a:ext uri="{FF2B5EF4-FFF2-40B4-BE49-F238E27FC236}">
                <a16:creationId xmlns:a16="http://schemas.microsoft.com/office/drawing/2014/main" id="{D8E587F0-1230-1043-B0AC-2FD2E860C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6248401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2" charset="0"/>
              </a:rPr>
              <a:t>SELF</a:t>
            </a:r>
            <a:endParaRPr kumimoji="1" lang="en-US" altLang="en-US" b="1">
              <a:latin typeface="Times" pitchFamily="2" charset="0"/>
            </a:endParaRPr>
          </a:p>
        </p:txBody>
      </p:sp>
      <p:sp>
        <p:nvSpPr>
          <p:cNvPr id="19468" name="Rectangle 12">
            <a:extLst>
              <a:ext uri="{FF2B5EF4-FFF2-40B4-BE49-F238E27FC236}">
                <a16:creationId xmlns:a16="http://schemas.microsoft.com/office/drawing/2014/main" id="{CE48C9BB-493D-A648-9F28-333413CFC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6019801"/>
            <a:ext cx="1339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2" charset="0"/>
              </a:rPr>
              <a:t>PAIRWISE</a:t>
            </a:r>
            <a:endParaRPr kumimoji="1" lang="en-US" altLang="en-US" b="1">
              <a:latin typeface="Times" pitchFamily="2" charset="0"/>
            </a:endParaRPr>
          </a:p>
        </p:txBody>
      </p:sp>
      <p:sp>
        <p:nvSpPr>
          <p:cNvPr id="19469" name="Rectangle 13">
            <a:extLst>
              <a:ext uri="{FF2B5EF4-FFF2-40B4-BE49-F238E27FC236}">
                <a16:creationId xmlns:a16="http://schemas.microsoft.com/office/drawing/2014/main" id="{8C3602C6-BA83-5747-B5B5-9DC9786C8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0"/>
            <a:ext cx="5181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1">
                <a:solidFill>
                  <a:srgbClr val="000000"/>
                </a:solidFill>
              </a:rPr>
              <a:t>MCCE Method—Procedures</a:t>
            </a:r>
            <a:endParaRPr lang="en-US" altLang="en-US" sz="3200" b="1">
              <a:solidFill>
                <a:srgbClr val="009900"/>
              </a:solidFill>
            </a:endParaRPr>
          </a:p>
        </p:txBody>
      </p:sp>
      <p:pic>
        <p:nvPicPr>
          <p:cNvPr id="19470" name="Picture 14">
            <a:extLst>
              <a:ext uri="{FF2B5EF4-FFF2-40B4-BE49-F238E27FC236}">
                <a16:creationId xmlns:a16="http://schemas.microsoft.com/office/drawing/2014/main" id="{C26F25EF-C3B3-0E4E-8AEB-978E1C62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533400"/>
            <a:ext cx="192722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71" name="Line 15">
            <a:extLst>
              <a:ext uri="{FF2B5EF4-FFF2-40B4-BE49-F238E27FC236}">
                <a16:creationId xmlns:a16="http://schemas.microsoft.com/office/drawing/2014/main" id="{E17A2070-C708-2849-A9EF-75B94C0197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838200"/>
            <a:ext cx="457200" cy="762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Line 16">
            <a:extLst>
              <a:ext uri="{FF2B5EF4-FFF2-40B4-BE49-F238E27FC236}">
                <a16:creationId xmlns:a16="http://schemas.microsoft.com/office/drawing/2014/main" id="{CF6F679D-2D2B-DF44-B5E3-221BBABB74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0600" y="1905000"/>
            <a:ext cx="457200" cy="4572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Line 17">
            <a:extLst>
              <a:ext uri="{FF2B5EF4-FFF2-40B4-BE49-F238E27FC236}">
                <a16:creationId xmlns:a16="http://schemas.microsoft.com/office/drawing/2014/main" id="{E6CAE2D3-4914-774E-8C72-1D2515CD4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3505200"/>
            <a:ext cx="838200" cy="4572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Line 18">
            <a:extLst>
              <a:ext uri="{FF2B5EF4-FFF2-40B4-BE49-F238E27FC236}">
                <a16:creationId xmlns:a16="http://schemas.microsoft.com/office/drawing/2014/main" id="{0E7878E1-8B78-324A-B160-017AB59EAB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05200"/>
            <a:ext cx="609600" cy="4572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476" name="Picture 20" descr="em">
            <a:extLst>
              <a:ext uri="{FF2B5EF4-FFF2-40B4-BE49-F238E27FC236}">
                <a16:creationId xmlns:a16="http://schemas.microsoft.com/office/drawing/2014/main" id="{B5C61C05-FE3C-194C-B184-80373A786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2"/>
          <a:stretch>
            <a:fillRect/>
          </a:stretch>
        </p:blipFill>
        <p:spPr bwMode="auto">
          <a:xfrm>
            <a:off x="1524000" y="4114801"/>
            <a:ext cx="37338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77" name="Line 21">
            <a:extLst>
              <a:ext uri="{FF2B5EF4-FFF2-40B4-BE49-F238E27FC236}">
                <a16:creationId xmlns:a16="http://schemas.microsoft.com/office/drawing/2014/main" id="{96C21ADC-BAD8-4D49-AF98-9BC71C6A9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257800"/>
            <a:ext cx="1703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D96FBA1-646E-A24B-ADC0-927E9AF99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938" y="5051425"/>
            <a:ext cx="1564852" cy="40011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b="1">
                <a:latin typeface="Times" pitchFamily="2" charset="0"/>
              </a:rPr>
              <a:t>E</a:t>
            </a:r>
            <a:r>
              <a:rPr lang="en-US" altLang="en-US" sz="2000" b="1" baseline="-25000">
                <a:latin typeface="Times" pitchFamily="2" charset="0"/>
              </a:rPr>
              <a:t>M,</a:t>
            </a:r>
            <a:r>
              <a:rPr lang="en-US" altLang="en-US" sz="2000" b="1" baseline="30000">
                <a:latin typeface="Times" pitchFamily="2" charset="0"/>
              </a:rPr>
              <a:t> </a:t>
            </a:r>
            <a:r>
              <a:rPr lang="en-US" altLang="en-US" sz="2000" b="1">
                <a:latin typeface="Times" pitchFamily="2" charset="0"/>
              </a:rPr>
              <a:t>pK</a:t>
            </a:r>
            <a:r>
              <a:rPr lang="en-US" altLang="en-US" sz="2000" b="1" baseline="-25000">
                <a:latin typeface="Times" pitchFamily="2" charset="0"/>
              </a:rPr>
              <a:t>A, </a:t>
            </a:r>
            <a:r>
              <a:rPr lang="en-US" altLang="en-US" sz="2000" b="1">
                <a:latin typeface="Times" pitchFamily="2" charset="0"/>
              </a:rPr>
              <a:t>K</a:t>
            </a:r>
            <a:r>
              <a:rPr lang="en-US" altLang="en-US" sz="2000" b="1" baseline="-25000">
                <a:latin typeface="Times" pitchFamily="2" charset="0"/>
              </a:rPr>
              <a:t>D,</a:t>
            </a:r>
            <a:r>
              <a:rPr lang="en-US" altLang="en-US" sz="2000" b="1" baseline="30000">
                <a:latin typeface="Times" pitchFamily="2" charset="0"/>
              </a:rPr>
              <a:t> </a:t>
            </a:r>
          </a:p>
        </p:txBody>
      </p:sp>
      <p:sp>
        <p:nvSpPr>
          <p:cNvPr id="19479" name="Line 23">
            <a:extLst>
              <a:ext uri="{FF2B5EF4-FFF2-40B4-BE49-F238E27FC236}">
                <a16:creationId xmlns:a16="http://schemas.microsoft.com/office/drawing/2014/main" id="{7A3D8C5F-956C-8E4A-8711-5EE99325D8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5867400"/>
            <a:ext cx="1066800" cy="762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5A44594F-5D55-AC4A-B64F-9D81795CE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876801"/>
            <a:ext cx="977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latin typeface="Times" pitchFamily="2" charset="0"/>
              </a:rPr>
              <a:t>50% occ</a:t>
            </a:r>
            <a:endParaRPr lang="en-US" altLang="en-US" sz="2400">
              <a:latin typeface="Times" pitchFamily="2" charset="0"/>
            </a:endParaRPr>
          </a:p>
        </p:txBody>
      </p:sp>
      <p:pic>
        <p:nvPicPr>
          <p:cNvPr id="19481" name="Picture 25" descr="2">
            <a:extLst>
              <a:ext uri="{FF2B5EF4-FFF2-40B4-BE49-F238E27FC236}">
                <a16:creationId xmlns:a16="http://schemas.microsoft.com/office/drawing/2014/main" id="{75AC5864-84A6-8F42-A150-74F5BC150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962400"/>
            <a:ext cx="28956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82" name="Text Box 26">
            <a:extLst>
              <a:ext uri="{FF2B5EF4-FFF2-40B4-BE49-F238E27FC236}">
                <a16:creationId xmlns:a16="http://schemas.microsoft.com/office/drawing/2014/main" id="{CFFA5FC3-AB51-1942-8A1D-A41E828EF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6491288"/>
            <a:ext cx="10775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 err="1"/>
              <a:t>chem</a:t>
            </a:r>
            <a:r>
              <a:rPr lang="en-US" altLang="en-US" dirty="0"/>
              <a:t> pot</a:t>
            </a:r>
          </a:p>
        </p:txBody>
      </p:sp>
    </p:spTree>
    <p:extLst>
      <p:ext uri="{BB962C8B-B14F-4D97-AF65-F5344CB8AC3E}">
        <p14:creationId xmlns:p14="http://schemas.microsoft.com/office/powerpoint/2010/main" val="10381906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38836" y="11127"/>
            <a:ext cx="9114331" cy="683575"/>
          </a:xfrm>
          <a:prstGeom prst="rect">
            <a:avLst/>
          </a:prstGeom>
          <a:effectLst/>
        </p:spPr>
        <p:txBody>
          <a:bodyPr vert="horz" lIns="91143" tIns="45572" rIns="91143" bIns="45572" rtlCol="0" anchor="ctr">
            <a:noAutofit/>
          </a:bodyPr>
          <a:lstStyle/>
          <a:p>
            <a:pPr marL="341813" indent="-341813" algn="ctr">
              <a:spcBef>
                <a:spcPct val="20000"/>
              </a:spcBef>
              <a:defRPr/>
            </a:pPr>
            <a:r>
              <a:rPr lang="en-US" sz="2392" dirty="0"/>
              <a:t>Multi-Conformation Continuum Electrostatics (MCCE)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690740" y="618748"/>
            <a:ext cx="8658614" cy="379764"/>
          </a:xfrm>
        </p:spPr>
        <p:txBody>
          <a:bodyPr>
            <a:noAutofit/>
          </a:bodyPr>
          <a:lstStyle/>
          <a:p>
            <a:r>
              <a:rPr lang="en-US" sz="1993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Schematics of MCCE components: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66693" y="5327822"/>
            <a:ext cx="8658614" cy="102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2081" indent="-343396">
              <a:spcAft>
                <a:spcPts val="598"/>
              </a:spcAft>
              <a:buSzPct val="150000"/>
            </a:pPr>
            <a:r>
              <a:rPr lang="en-US" sz="1395" dirty="0"/>
              <a:t>Song Y, Mao J, Gunner MR; </a:t>
            </a:r>
            <a:r>
              <a:rPr lang="en-US" sz="1395" i="1" dirty="0"/>
              <a:t>MCCE2: Improving protein </a:t>
            </a:r>
            <a:r>
              <a:rPr lang="en-US" sz="1395" i="1" dirty="0" err="1"/>
              <a:t>pKa</a:t>
            </a:r>
            <a:r>
              <a:rPr lang="en-US" sz="1395" i="1" dirty="0"/>
              <a:t> calculations with extensive side chain </a:t>
            </a:r>
            <a:r>
              <a:rPr lang="en-US" sz="1395" i="1" dirty="0" err="1"/>
              <a:t>rotamer</a:t>
            </a:r>
            <a:r>
              <a:rPr lang="en-US" sz="1395" i="1" dirty="0"/>
              <a:t> sampling</a:t>
            </a:r>
            <a:r>
              <a:rPr lang="en-US" sz="1395" dirty="0"/>
              <a:t>; J </a:t>
            </a:r>
            <a:r>
              <a:rPr lang="en-US" sz="1395" dirty="0" err="1"/>
              <a:t>Comput</a:t>
            </a:r>
            <a:r>
              <a:rPr lang="en-US" sz="1395" dirty="0"/>
              <a:t> Chem. (2009); 30:14, 2231–2247. doi:10.1002/jcc.21222</a:t>
            </a:r>
          </a:p>
          <a:p>
            <a:pPr marL="462081" indent="-343396">
              <a:spcAft>
                <a:spcPts val="598"/>
              </a:spcAft>
              <a:buSzPct val="150000"/>
            </a:pPr>
            <a:r>
              <a:rPr lang="en-US" sz="1395" dirty="0" err="1"/>
              <a:t>Alexov</a:t>
            </a:r>
            <a:r>
              <a:rPr lang="en-US" sz="1395" dirty="0"/>
              <a:t> EG, Gunner MR; </a:t>
            </a:r>
            <a:r>
              <a:rPr lang="en-US" sz="1395" i="1" dirty="0"/>
              <a:t>Incorporating protein conformational flexibility into the calculation of pH-dependent protein properties</a:t>
            </a:r>
            <a:r>
              <a:rPr lang="en-US" sz="1395" dirty="0"/>
              <a:t>; </a:t>
            </a:r>
            <a:r>
              <a:rPr lang="en-US" sz="1395" dirty="0" err="1"/>
              <a:t>Biophys</a:t>
            </a:r>
            <a:r>
              <a:rPr lang="en-US" sz="1395" dirty="0"/>
              <a:t> J. (1997); 72;5,  2075–2093.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7387198" y="2213757"/>
            <a:ext cx="1253221" cy="2148886"/>
            <a:chOff x="5915025" y="2133600"/>
            <a:chExt cx="1188720" cy="2155881"/>
          </a:xfrm>
        </p:grpSpPr>
        <p:sp>
          <p:nvSpPr>
            <p:cNvPr id="11" name="TextBox 10"/>
            <p:cNvSpPr txBox="1"/>
            <p:nvPr/>
          </p:nvSpPr>
          <p:spPr>
            <a:xfrm>
              <a:off x="6014085" y="3458095"/>
              <a:ext cx="990600" cy="8313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595" b="1" dirty="0"/>
                <a:t>Monte Carlo sampling</a:t>
              </a:r>
            </a:p>
          </p:txBody>
        </p:sp>
        <p:pic>
          <p:nvPicPr>
            <p:cNvPr id="13" name="Picture 12" descr="dice.jpg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5025" y="2133600"/>
              <a:ext cx="1188720" cy="14630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79" name="Group 78"/>
          <p:cNvGrpSpPr/>
          <p:nvPr/>
        </p:nvGrpSpPr>
        <p:grpSpPr>
          <a:xfrm>
            <a:off x="5335517" y="3172659"/>
            <a:ext cx="1822866" cy="1731723"/>
            <a:chOff x="3770942" y="3019425"/>
            <a:chExt cx="1828800" cy="1737360"/>
          </a:xfrm>
        </p:grpSpPr>
        <p:pic>
          <p:nvPicPr>
            <p:cNvPr id="44" name="Picture 43" descr="torsion.gif"/>
            <p:cNvPicPr>
              <a:picLocks/>
            </p:cNvPicPr>
            <p:nvPr/>
          </p:nvPicPr>
          <p:blipFill>
            <a:blip r:embed="rId3" cstate="print">
              <a:lum contrast="3000"/>
            </a:blip>
            <a:srcRect t="31579" r="45985" b="9474"/>
            <a:stretch>
              <a:fillRect/>
            </a:stretch>
          </p:blipFill>
          <p:spPr>
            <a:xfrm>
              <a:off x="3770942" y="3019425"/>
              <a:ext cx="1828800" cy="1737360"/>
            </a:xfrm>
            <a:prstGeom prst="rect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  <a:effectLst/>
          </p:spPr>
        </p:pic>
        <p:sp>
          <p:nvSpPr>
            <p:cNvPr id="43" name="TextBox 9"/>
            <p:cNvSpPr txBox="1"/>
            <p:nvPr/>
          </p:nvSpPr>
          <p:spPr>
            <a:xfrm>
              <a:off x="4532943" y="4086225"/>
              <a:ext cx="989229" cy="40031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3" b="1" dirty="0"/>
                <a:t>Torsion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326023" y="1226374"/>
            <a:ext cx="1822866" cy="1726925"/>
            <a:chOff x="3761417" y="1066800"/>
            <a:chExt cx="1828800" cy="1732547"/>
          </a:xfrm>
        </p:grpSpPr>
        <p:pic>
          <p:nvPicPr>
            <p:cNvPr id="41" name="Picture 40" descr="ilennardjones2.gif"/>
            <p:cNvPicPr>
              <a:picLocks noChangeAspect="1"/>
            </p:cNvPicPr>
            <p:nvPr/>
          </p:nvPicPr>
          <p:blipFill>
            <a:blip r:embed="rId4" cstate="print"/>
            <a:srcRect l="7371" t="2874" r="13996" b="8046"/>
            <a:stretch>
              <a:fillRect/>
            </a:stretch>
          </p:blipFill>
          <p:spPr>
            <a:xfrm>
              <a:off x="3761417" y="1066800"/>
              <a:ext cx="1828800" cy="1732547"/>
            </a:xfrm>
            <a:prstGeom prst="rect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</p:pic>
        <p:sp>
          <p:nvSpPr>
            <p:cNvPr id="42" name="TextBox 10"/>
            <p:cNvSpPr txBox="1"/>
            <p:nvPr/>
          </p:nvSpPr>
          <p:spPr>
            <a:xfrm>
              <a:off x="4892464" y="2133600"/>
              <a:ext cx="429974" cy="400319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93" b="1" dirty="0">
                  <a:latin typeface="Aharoni" pitchFamily="2" charset="-79"/>
                  <a:cs typeface="Aharoni" pitchFamily="2" charset="-79"/>
                </a:rPr>
                <a:t>LJ</a:t>
              </a:r>
            </a:p>
          </p:txBody>
        </p:sp>
      </p:grpSp>
      <p:sp>
        <p:nvSpPr>
          <p:cNvPr id="17" name="Plus 16"/>
          <p:cNvSpPr/>
          <p:nvPr/>
        </p:nvSpPr>
        <p:spPr>
          <a:xfrm>
            <a:off x="4998905" y="2815752"/>
            <a:ext cx="455717" cy="455717"/>
          </a:xfrm>
          <a:prstGeom prst="mathPlus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917"/>
          </a:p>
        </p:txBody>
      </p:sp>
      <p:sp>
        <p:nvSpPr>
          <p:cNvPr id="18" name="Plus 17"/>
          <p:cNvSpPr/>
          <p:nvPr/>
        </p:nvSpPr>
        <p:spPr>
          <a:xfrm>
            <a:off x="7045410" y="2809071"/>
            <a:ext cx="455717" cy="455717"/>
          </a:xfrm>
          <a:prstGeom prst="mathPlus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917"/>
          </a:p>
        </p:txBody>
      </p:sp>
      <p:grpSp>
        <p:nvGrpSpPr>
          <p:cNvPr id="84" name="Group 83"/>
          <p:cNvGrpSpPr/>
          <p:nvPr/>
        </p:nvGrpSpPr>
        <p:grpSpPr>
          <a:xfrm>
            <a:off x="1690740" y="1758040"/>
            <a:ext cx="1822866" cy="2552013"/>
            <a:chOff x="67733" y="1476022"/>
            <a:chExt cx="1829497" cy="2743200"/>
          </a:xfrm>
        </p:grpSpPr>
        <p:sp>
          <p:nvSpPr>
            <p:cNvPr id="22" name="TextBox 21"/>
            <p:cNvSpPr txBox="1"/>
            <p:nvPr/>
          </p:nvSpPr>
          <p:spPr>
            <a:xfrm>
              <a:off x="1524000" y="2524457"/>
              <a:ext cx="373230" cy="6927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588" b="1" dirty="0">
                  <a:ln w="12700">
                    <a:solidFill>
                      <a:schemeClr val="accent4">
                        <a:lumMod val="75000"/>
                      </a:schemeClr>
                    </a:solidFill>
                    <a:prstDash val="solid"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Elephant" pitchFamily="18" charset="0"/>
                </a:rPr>
                <a:t>: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67733" y="1476022"/>
              <a:ext cx="1463040" cy="2743200"/>
              <a:chOff x="67733" y="1476022"/>
              <a:chExt cx="1645920" cy="2743200"/>
            </a:xfrm>
          </p:grpSpPr>
          <p:pic>
            <p:nvPicPr>
              <p:cNvPr id="25" name="Picture 24" descr="prot.png"/>
              <p:cNvPicPr>
                <a:picLocks noChangeAspect="1"/>
              </p:cNvPicPr>
              <p:nvPr/>
            </p:nvPicPr>
            <p:blipFill>
              <a:blip r:embed="rId5" cstate="print"/>
              <a:srcRect l="16946" r="24224"/>
              <a:stretch>
                <a:fillRect/>
              </a:stretch>
            </p:blipFill>
            <p:spPr>
              <a:xfrm>
                <a:off x="67733" y="1552222"/>
                <a:ext cx="1545137" cy="2513333"/>
              </a:xfrm>
              <a:prstGeom prst="rect">
                <a:avLst/>
              </a:prstGeom>
            </p:spPr>
          </p:pic>
          <p:sp>
            <p:nvSpPr>
              <p:cNvPr id="26" name="Flowchart: Delay 25"/>
              <p:cNvSpPr/>
              <p:nvPr/>
            </p:nvSpPr>
            <p:spPr>
              <a:xfrm>
                <a:off x="67733" y="1476022"/>
                <a:ext cx="1645920" cy="2743200"/>
              </a:xfrm>
              <a:prstGeom prst="flowChartDelay">
                <a:avLst/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7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52400" y="3733800"/>
                <a:ext cx="590547" cy="428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93" b="1" dirty="0"/>
                  <a:t>xyz</a:t>
                </a: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8573959" y="1454228"/>
            <a:ext cx="1974772" cy="3190016"/>
            <a:chOff x="7058025" y="1295400"/>
            <a:chExt cx="1981200" cy="3200400"/>
          </a:xfrm>
        </p:grpSpPr>
        <p:sp>
          <p:nvSpPr>
            <p:cNvPr id="23" name="TextBox 12"/>
            <p:cNvSpPr txBox="1"/>
            <p:nvPr/>
          </p:nvSpPr>
          <p:spPr>
            <a:xfrm>
              <a:off x="7848600" y="2971800"/>
              <a:ext cx="1079500" cy="13233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3" b="1" dirty="0" err="1"/>
                <a:t>pK</a:t>
              </a:r>
              <a:r>
                <a:rPr lang="en-US" sz="1993" b="1" baseline="-25000" dirty="0" err="1"/>
                <a:t>a</a:t>
              </a:r>
              <a:r>
                <a:rPr lang="en-US" sz="1993" b="1" dirty="0"/>
                <a:t> </a:t>
              </a:r>
              <a:br>
                <a:rPr lang="en-US" sz="1993" b="1" dirty="0"/>
              </a:br>
              <a:r>
                <a:rPr lang="en-US" sz="1993" b="1" dirty="0"/>
                <a:t>(or E</a:t>
              </a:r>
              <a:r>
                <a:rPr lang="en-US" sz="1993" b="1" baseline="-25000" dirty="0"/>
                <a:t>m</a:t>
              </a:r>
              <a:r>
                <a:rPr lang="en-US" sz="1993" b="1" dirty="0"/>
                <a:t>)</a:t>
              </a:r>
            </a:p>
            <a:p>
              <a:pPr algn="ctr"/>
              <a:r>
                <a:rPr lang="en-US" sz="1993" b="1" dirty="0"/>
                <a:t>in protein</a:t>
              </a: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58025" y="1295400"/>
              <a:ext cx="1981200" cy="3200400"/>
              <a:chOff x="7058025" y="1295400"/>
              <a:chExt cx="1981200" cy="3200400"/>
            </a:xfrm>
          </p:grpSpPr>
          <p:pic>
            <p:nvPicPr>
              <p:cNvPr id="58" name="Picture 1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543800" y="1600200"/>
                <a:ext cx="1463040" cy="1371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</p:pic>
          <p:grpSp>
            <p:nvGrpSpPr>
              <p:cNvPr id="71" name="Group 70"/>
              <p:cNvGrpSpPr/>
              <p:nvPr/>
            </p:nvGrpSpPr>
            <p:grpSpPr>
              <a:xfrm>
                <a:off x="7058025" y="1295400"/>
                <a:ext cx="1981200" cy="3200400"/>
                <a:chOff x="7162800" y="1295400"/>
                <a:chExt cx="1981200" cy="3200400"/>
              </a:xfrm>
            </p:grpSpPr>
            <p:sp>
              <p:nvSpPr>
                <p:cNvPr id="21" name="Right Arrow 20"/>
                <p:cNvSpPr/>
                <p:nvPr/>
              </p:nvSpPr>
              <p:spPr>
                <a:xfrm>
                  <a:off x="7162800" y="2654652"/>
                  <a:ext cx="457200" cy="457200"/>
                </a:xfrm>
                <a:prstGeom prst="rightArrow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917"/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7620000" y="1295400"/>
                  <a:ext cx="1524000" cy="3200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75000"/>
                    </a:schemeClr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7"/>
                </a:p>
              </p:txBody>
            </p:sp>
          </p:grpSp>
        </p:grpSp>
      </p:grpSp>
      <p:grpSp>
        <p:nvGrpSpPr>
          <p:cNvPr id="86" name="Group 85"/>
          <p:cNvGrpSpPr/>
          <p:nvPr/>
        </p:nvGrpSpPr>
        <p:grpSpPr>
          <a:xfrm>
            <a:off x="3399678" y="1226371"/>
            <a:ext cx="1731723" cy="1777295"/>
            <a:chOff x="1866900" y="1066800"/>
            <a:chExt cx="1737360" cy="1783080"/>
          </a:xfrm>
        </p:grpSpPr>
        <p:grpSp>
          <p:nvGrpSpPr>
            <p:cNvPr id="76" name="Group 75"/>
            <p:cNvGrpSpPr/>
            <p:nvPr/>
          </p:nvGrpSpPr>
          <p:grpSpPr>
            <a:xfrm>
              <a:off x="1866900" y="1066800"/>
              <a:ext cx="1737360" cy="1783080"/>
              <a:chOff x="1828800" y="1066800"/>
              <a:chExt cx="1737360" cy="1737360"/>
            </a:xfrm>
          </p:grpSpPr>
          <p:sp>
            <p:nvSpPr>
              <p:cNvPr id="31" name="Rectangle 6"/>
              <p:cNvSpPr/>
              <p:nvPr/>
            </p:nvSpPr>
            <p:spPr>
              <a:xfrm>
                <a:off x="1828800" y="1066800"/>
                <a:ext cx="1737360" cy="17373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17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1905000" y="1447800"/>
                <a:ext cx="1619378" cy="1310900"/>
                <a:chOff x="1905000" y="1447800"/>
                <a:chExt cx="1619378" cy="1310900"/>
              </a:xfrm>
            </p:grpSpPr>
            <p:sp>
              <p:nvSpPr>
                <p:cNvPr id="35" name="Cloud 5"/>
                <p:cNvSpPr/>
                <p:nvPr/>
              </p:nvSpPr>
              <p:spPr>
                <a:xfrm>
                  <a:off x="1923092" y="1447800"/>
                  <a:ext cx="1601286" cy="1289105"/>
                </a:xfrm>
                <a:prstGeom prst="clou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917"/>
                </a:p>
              </p:txBody>
            </p:sp>
            <p:grpSp>
              <p:nvGrpSpPr>
                <p:cNvPr id="54" name="Group 53"/>
                <p:cNvGrpSpPr/>
                <p:nvPr/>
              </p:nvGrpSpPr>
              <p:grpSpPr>
                <a:xfrm>
                  <a:off x="1905000" y="1447800"/>
                  <a:ext cx="1600200" cy="1310900"/>
                  <a:chOff x="2087647" y="1447800"/>
                  <a:chExt cx="1417553" cy="1392529"/>
                </a:xfrm>
              </p:grpSpPr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2590800" y="2362200"/>
                    <a:ext cx="304800" cy="4781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392" dirty="0">
                        <a:solidFill>
                          <a:schemeClr val="tx2">
                            <a:lumMod val="75000"/>
                          </a:schemeClr>
                        </a:solidFill>
                        <a:sym typeface="Symbol"/>
                      </a:rPr>
                      <a:t></a:t>
                    </a:r>
                    <a:endParaRPr lang="en-US" sz="2392" dirty="0">
                      <a:solidFill>
                        <a:schemeClr val="tx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2087647" y="1787711"/>
                    <a:ext cx="274553" cy="4781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392" dirty="0">
                        <a:solidFill>
                          <a:schemeClr val="tx2">
                            <a:lumMod val="75000"/>
                          </a:schemeClr>
                        </a:solidFill>
                        <a:sym typeface="Symbol"/>
                      </a:rPr>
                      <a:t></a:t>
                    </a:r>
                    <a:endParaRPr lang="en-US" sz="2392" dirty="0">
                      <a:solidFill>
                        <a:schemeClr val="tx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TextBox 19"/>
                  <p:cNvSpPr txBox="1"/>
                  <p:nvPr/>
                </p:nvSpPr>
                <p:spPr>
                  <a:xfrm>
                    <a:off x="2743200" y="1447800"/>
                    <a:ext cx="334629" cy="4781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392" dirty="0">
                        <a:solidFill>
                          <a:srgbClr val="FF0000"/>
                        </a:solidFill>
                        <a:sym typeface="Symbol"/>
                      </a:rPr>
                      <a:t></a:t>
                    </a:r>
                    <a:endParaRPr lang="en-US" sz="2392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9" name="TextBox 20"/>
                  <p:cNvSpPr txBox="1"/>
                  <p:nvPr/>
                </p:nvSpPr>
                <p:spPr>
                  <a:xfrm>
                    <a:off x="3200400" y="1981200"/>
                    <a:ext cx="304800" cy="4781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392" dirty="0">
                        <a:solidFill>
                          <a:srgbClr val="FF0000"/>
                        </a:solidFill>
                        <a:sym typeface="Symbol"/>
                      </a:rPr>
                      <a:t></a:t>
                    </a:r>
                    <a:endParaRPr lang="en-US" sz="2392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" name="TextBox 21"/>
                  <p:cNvSpPr txBox="1"/>
                  <p:nvPr/>
                </p:nvSpPr>
                <p:spPr>
                  <a:xfrm>
                    <a:off x="2362200" y="1752600"/>
                    <a:ext cx="365543" cy="4781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392" dirty="0">
                        <a:solidFill>
                          <a:srgbClr val="FF0000"/>
                        </a:solidFill>
                        <a:sym typeface="Symbol"/>
                      </a:rPr>
                      <a:t></a:t>
                    </a:r>
                    <a:endParaRPr lang="en-US" sz="2392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5" name="Group 64"/>
            <p:cNvGrpSpPr/>
            <p:nvPr/>
          </p:nvGrpSpPr>
          <p:grpSpPr>
            <a:xfrm>
              <a:off x="1981200" y="1143000"/>
              <a:ext cx="1531944" cy="1146206"/>
              <a:chOff x="2057400" y="1219200"/>
              <a:chExt cx="1531944" cy="1146206"/>
            </a:xfrm>
          </p:grpSpPr>
          <p:sp>
            <p:nvSpPr>
              <p:cNvPr id="34" name="TextBox 7"/>
              <p:cNvSpPr txBox="1"/>
              <p:nvPr/>
            </p:nvSpPr>
            <p:spPr>
              <a:xfrm>
                <a:off x="2667000" y="2057400"/>
                <a:ext cx="578686" cy="3080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395" b="1" dirty="0">
                    <a:solidFill>
                      <a:schemeClr val="bg2">
                        <a:lumMod val="25000"/>
                      </a:schemeClr>
                    </a:solidFill>
                    <a:latin typeface="Symbol" pitchFamily="18" charset="2"/>
                  </a:rPr>
                  <a:t>e</a:t>
                </a:r>
                <a:r>
                  <a:rPr lang="en-US" sz="1395" b="1" dirty="0">
                    <a:solidFill>
                      <a:schemeClr val="bg2">
                        <a:lumMod val="25000"/>
                      </a:schemeClr>
                    </a:solidFill>
                  </a:rPr>
                  <a:t> = 4</a:t>
                </a:r>
              </a:p>
            </p:txBody>
          </p:sp>
          <p:sp>
            <p:nvSpPr>
              <p:cNvPr id="29" name="TextBox 8"/>
              <p:cNvSpPr txBox="1"/>
              <p:nvPr/>
            </p:nvSpPr>
            <p:spPr>
              <a:xfrm>
                <a:off x="2057400" y="1219200"/>
                <a:ext cx="703892" cy="3080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395" b="1" dirty="0">
                    <a:solidFill>
                      <a:schemeClr val="tx2">
                        <a:lumMod val="75000"/>
                      </a:schemeClr>
                    </a:solidFill>
                    <a:latin typeface="Symbol" pitchFamily="18" charset="2"/>
                  </a:rPr>
                  <a:t>e</a:t>
                </a:r>
                <a:r>
                  <a:rPr lang="en-US" sz="1395" b="1" dirty="0">
                    <a:solidFill>
                      <a:schemeClr val="tx2">
                        <a:lumMod val="75000"/>
                      </a:schemeClr>
                    </a:solidFill>
                  </a:rPr>
                  <a:t> = 80</a:t>
                </a:r>
              </a:p>
            </p:txBody>
          </p:sp>
          <p:sp>
            <p:nvSpPr>
              <p:cNvPr id="30" name="TextBox 13"/>
              <p:cNvSpPr txBox="1"/>
              <p:nvPr/>
            </p:nvSpPr>
            <p:spPr>
              <a:xfrm>
                <a:off x="3124247" y="1219200"/>
                <a:ext cx="465097" cy="40031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993" b="1" dirty="0"/>
                  <a:t>PB</a:t>
                </a: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417711" y="3153672"/>
            <a:ext cx="1731723" cy="1777295"/>
            <a:chOff x="1884992" y="3152775"/>
            <a:chExt cx="1737360" cy="1783080"/>
          </a:xfrm>
        </p:grpSpPr>
        <p:sp>
          <p:nvSpPr>
            <p:cNvPr id="45" name="Rectangle 14"/>
            <p:cNvSpPr/>
            <p:nvPr/>
          </p:nvSpPr>
          <p:spPr>
            <a:xfrm>
              <a:off x="1884992" y="3152775"/>
              <a:ext cx="1737360" cy="17830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17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2092797" y="3289122"/>
              <a:ext cx="1401790" cy="1515693"/>
              <a:chOff x="2092797" y="3289122"/>
              <a:chExt cx="1401790" cy="1515693"/>
            </a:xfrm>
          </p:grpSpPr>
          <p:sp>
            <p:nvSpPr>
              <p:cNvPr id="46" name="TextBox 15"/>
              <p:cNvSpPr txBox="1"/>
              <p:nvPr/>
            </p:nvSpPr>
            <p:spPr>
              <a:xfrm>
                <a:off x="2092797" y="4404496"/>
                <a:ext cx="1401790" cy="40031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993" b="1" dirty="0"/>
                  <a:t>Sol. ref. </a:t>
                </a:r>
                <a:r>
                  <a:rPr lang="en-US" sz="1993" b="1" dirty="0" err="1"/>
                  <a:t>pK</a:t>
                </a:r>
                <a:r>
                  <a:rPr lang="en-US" sz="1993" b="1" baseline="-25000" dirty="0" err="1"/>
                  <a:t>a</a:t>
                </a:r>
                <a:endParaRPr lang="en-US" sz="1993" b="1" baseline="-25000" dirty="0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2204906" y="3289122"/>
                <a:ext cx="1143000" cy="1202915"/>
                <a:chOff x="2204906" y="3289122"/>
                <a:chExt cx="1143000" cy="1202915"/>
              </a:xfrm>
            </p:grpSpPr>
            <p:pic>
              <p:nvPicPr>
                <p:cNvPr id="47" name="Picture 46" descr="glutamate.png"/>
                <p:cNvPicPr>
                  <a:picLocks noChangeAspect="1"/>
                </p:cNvPicPr>
                <p:nvPr/>
              </p:nvPicPr>
              <p:blipFill>
                <a:blip r:embed="rId7" cstate="print"/>
                <a:srcRect l="12575" t="12360" r="11973"/>
                <a:stretch>
                  <a:fillRect/>
                </a:stretch>
              </p:blipFill>
              <p:spPr>
                <a:xfrm rot="1213022">
                  <a:off x="2204906" y="3289122"/>
                  <a:ext cx="1143000" cy="105745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1" name="Picture 50" descr="glutamate.png"/>
                <p:cNvPicPr>
                  <a:picLocks noChangeAspect="1"/>
                </p:cNvPicPr>
                <p:nvPr/>
              </p:nvPicPr>
              <p:blipFill>
                <a:blip r:embed="rId7" cstate="print"/>
                <a:srcRect l="12575" t="12360" r="51007" b="23672"/>
                <a:stretch>
                  <a:fillRect/>
                </a:stretch>
              </p:blipFill>
              <p:spPr>
                <a:xfrm rot="16711274">
                  <a:off x="2508881" y="3830272"/>
                  <a:ext cx="551698" cy="77183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95209354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interactions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59254"/>
              </a:xfrm>
            </p:spPr>
            <p:txBody>
              <a:bodyPr/>
              <a:lstStyle/>
              <a:p>
                <a:r>
                  <a:rPr lang="en-US" dirty="0"/>
                  <a:t>The simplest model is described by Coulomb's law</a:t>
                </a:r>
              </a:p>
              <a:p>
                <a:pPr marL="0" indent="0">
                  <a:buNone/>
                </a:pPr>
                <a:r>
                  <a:rPr lang="en-US" dirty="0"/>
                  <a:t>	  electrostatic energy (</a:t>
                </a:r>
                <a:r>
                  <a:rPr lang="en-US" dirty="0" err="1"/>
                  <a:t>G</a:t>
                </a:r>
                <a:r>
                  <a:rPr lang="en-US" baseline="-25000" dirty="0" err="1"/>
                  <a:t>ij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/>
                          <m:t>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𝑟𝑖𝑗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59254"/>
              </a:xfrm>
              <a:blipFill rotWithShape="0">
                <a:blip r:embed="rId2"/>
                <a:stretch>
                  <a:fillRect l="-1043" t="-3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owchart: Connector 3"/>
          <p:cNvSpPr/>
          <p:nvPr/>
        </p:nvSpPr>
        <p:spPr>
          <a:xfrm>
            <a:off x="1635617" y="3772694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7338811" y="3772694"/>
            <a:ext cx="457200" cy="4572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4817" y="3403362"/>
                <a:ext cx="418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kumimoji="0" lang="en-US" sz="1800" b="0" i="1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17" y="3403362"/>
                <a:ext cx="4180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78011" y="3327601"/>
                <a:ext cx="353558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𝑞</m:t>
                    </m:r>
                  </m:oMath>
                </a14:m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j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011" y="3327601"/>
                <a:ext cx="353558" cy="362984"/>
              </a:xfrm>
              <a:prstGeom prst="rect">
                <a:avLst/>
              </a:prstGeom>
              <a:blipFill rotWithShape="0">
                <a:blip r:embed="rId4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97462" y="4507339"/>
                <a:ext cx="22367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ε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dielectric constant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462" y="4507339"/>
                <a:ext cx="223670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218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4" idx="6"/>
          </p:cNvCxnSpPr>
          <p:nvPr/>
        </p:nvCxnSpPr>
        <p:spPr>
          <a:xfrm>
            <a:off x="2092817" y="4001294"/>
            <a:ext cx="52459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08044" y="3631962"/>
                <a:ext cx="454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kumimoji="0" lang="en-US" sz="1800" b="0" i="1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𝑖𝑗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044" y="3631962"/>
                <a:ext cx="45474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-347730" y="3026535"/>
            <a:ext cx="13007662" cy="2240924"/>
          </a:xfrm>
          <a:prstGeom prst="roundRect">
            <a:avLst/>
          </a:prstGeom>
          <a:solidFill>
            <a:schemeClr val="accent6">
              <a:lumMod val="50000"/>
              <a:alpha val="5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08044" y="3026535"/>
            <a:ext cx="7971584" cy="2240924"/>
          </a:xfrm>
          <a:prstGeom prst="rect">
            <a:avLst/>
          </a:prstGeom>
          <a:solidFill>
            <a:srgbClr val="FB8035">
              <a:alpha val="5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57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interactions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5546" y="1238724"/>
            <a:ext cx="10515600" cy="903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Poisson-Boltzmann equation arises because in some cases the charge density </a:t>
            </a:r>
            <a:r>
              <a:rPr lang="el-GR" dirty="0"/>
              <a:t>ρ </a:t>
            </a:r>
            <a:r>
              <a:rPr lang="en-US" dirty="0"/>
              <a:t>depends on the potential </a:t>
            </a:r>
            <a:r>
              <a:rPr lang="el-GR" dirty="0"/>
              <a:t>φ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25546" y="2421215"/>
            <a:ext cx="10237226" cy="4237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equation: the curvature of the electrostatic potential (</a:t>
            </a:r>
            <a:r>
              <a:rPr lang="el-GR" dirty="0"/>
              <a:t>φ) </a:t>
            </a:r>
            <a:r>
              <a:rPr lang="en-US" dirty="0"/>
              <a:t>at a point in space is directly proportional </a:t>
            </a:r>
          </a:p>
          <a:p>
            <a:r>
              <a:rPr lang="en-US" dirty="0"/>
              <a:t>to the charge density (</a:t>
            </a:r>
            <a:r>
              <a:rPr lang="el-GR" dirty="0"/>
              <a:t>ρ) </a:t>
            </a:r>
            <a:r>
              <a:rPr lang="en-US" dirty="0"/>
              <a:t>at that point and inversely proportional to the permittivity of the medium (</a:t>
            </a:r>
            <a:r>
              <a:rPr lang="el-GR" dirty="0"/>
              <a:t>ε)</a:t>
            </a:r>
            <a:endParaRPr lang="en-US" dirty="0"/>
          </a:p>
          <a:p>
            <a:r>
              <a:rPr lang="el-GR" dirty="0"/>
              <a:t> </a:t>
            </a:r>
          </a:p>
          <a:p>
            <a:r>
              <a:rPr lang="en-US" dirty="0"/>
              <a:t>E = -</a:t>
            </a:r>
            <a:r>
              <a:rPr lang="el-GR" dirty="0"/>
              <a:t> ∇φ</a:t>
            </a:r>
            <a:endParaRPr lang="en-US" dirty="0"/>
          </a:p>
          <a:p>
            <a:r>
              <a:rPr lang="en-US" dirty="0"/>
              <a:t>D = </a:t>
            </a:r>
            <a:r>
              <a:rPr lang="el-GR" dirty="0"/>
              <a:t>ε</a:t>
            </a:r>
            <a:r>
              <a:rPr lang="en-US" dirty="0"/>
              <a:t>(r) E</a:t>
            </a:r>
          </a:p>
          <a:p>
            <a:r>
              <a:rPr lang="el-GR" dirty="0"/>
              <a:t>∇</a:t>
            </a:r>
            <a:r>
              <a:rPr lang="en-US" dirty="0"/>
              <a:t> . D = </a:t>
            </a:r>
            <a:r>
              <a:rPr lang="el-GR" dirty="0"/>
              <a:t>−4πρ</a:t>
            </a:r>
            <a:endParaRPr lang="en-US" dirty="0"/>
          </a:p>
          <a:p>
            <a:endParaRPr lang="en-US" dirty="0"/>
          </a:p>
          <a:p>
            <a:r>
              <a:rPr lang="el-GR" b="1" dirty="0"/>
              <a:t>∇</a:t>
            </a:r>
            <a:r>
              <a:rPr lang="el-GR" b="1" baseline="30000" dirty="0"/>
              <a:t>2</a:t>
            </a:r>
            <a:r>
              <a:rPr lang="el-GR" b="1" dirty="0"/>
              <a:t>φ = (−4πρ)/ε </a:t>
            </a:r>
            <a:endParaRPr lang="el-GR" sz="2000" dirty="0"/>
          </a:p>
          <a:p>
            <a:r>
              <a:rPr lang="el-GR" sz="2000" dirty="0"/>
              <a:t>ρ</a:t>
            </a:r>
            <a:r>
              <a:rPr lang="en-US" sz="2000" dirty="0"/>
              <a:t> = </a:t>
            </a:r>
            <a:r>
              <a:rPr lang="el-GR" sz="2000" dirty="0"/>
              <a:t>ρ</a:t>
            </a:r>
            <a:r>
              <a:rPr lang="en-US" sz="2000" baseline="-25000" dirty="0" err="1"/>
              <a:t>int</a:t>
            </a:r>
            <a:r>
              <a:rPr lang="en-US" sz="2000" dirty="0"/>
              <a:t> + </a:t>
            </a:r>
            <a:r>
              <a:rPr lang="el-GR" sz="2000" dirty="0"/>
              <a:t>ρ</a:t>
            </a:r>
            <a:r>
              <a:rPr lang="en-US" sz="2000" baseline="-25000" dirty="0" err="1"/>
              <a:t>ext</a:t>
            </a:r>
            <a:r>
              <a:rPr lang="en-US" sz="2000" baseline="-25000" dirty="0"/>
              <a:t> </a:t>
            </a:r>
          </a:p>
          <a:p>
            <a:r>
              <a:rPr lang="en-US" sz="2000" dirty="0"/>
              <a:t>(</a:t>
            </a:r>
            <a:r>
              <a:rPr lang="el-GR" sz="1400" dirty="0"/>
              <a:t>ρ</a:t>
            </a:r>
            <a:r>
              <a:rPr lang="en-US" sz="1400" baseline="-25000" dirty="0" err="1"/>
              <a:t>int</a:t>
            </a:r>
            <a:r>
              <a:rPr lang="en-US" sz="1400" dirty="0"/>
              <a:t> is an interior charge distribution of the fixed positions of all charges in the molecule </a:t>
            </a:r>
          </a:p>
          <a:p>
            <a:r>
              <a:rPr lang="en-US" sz="1400" dirty="0"/>
              <a:t> </a:t>
            </a:r>
            <a:r>
              <a:rPr lang="el-GR" sz="1400" dirty="0"/>
              <a:t>ρ</a:t>
            </a:r>
            <a:r>
              <a:rPr lang="en-US" sz="1400" baseline="-25000" dirty="0" err="1"/>
              <a:t>ext</a:t>
            </a:r>
            <a:r>
              <a:rPr lang="en-US" sz="1400" dirty="0"/>
              <a:t> is an exterior charge density, which accounts for the redistribution of ions in </a:t>
            </a:r>
          </a:p>
          <a:p>
            <a:r>
              <a:rPr lang="en-US" sz="1400" dirty="0"/>
              <a:t>solution in response to the electric potential in solution</a:t>
            </a:r>
            <a:r>
              <a:rPr lang="en-US" sz="2000" dirty="0"/>
              <a:t>)</a:t>
            </a:r>
            <a:endParaRPr lang="en-US" sz="2000" baseline="-25000" dirty="0"/>
          </a:p>
          <a:p>
            <a:endParaRPr lang="en-US" sz="2000" baseline="-25000" dirty="0">
              <a:solidFill>
                <a:schemeClr val="tx1"/>
              </a:solidFill>
            </a:endParaRPr>
          </a:p>
          <a:p>
            <a:r>
              <a:rPr lang="en-US" dirty="0"/>
              <a:t> </a:t>
            </a:r>
            <a:endParaRPr lang="en-US" sz="2000" dirty="0"/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5546" y="6288941"/>
            <a:ext cx="88857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</a:t>
            </a:r>
            <a:r>
              <a:rPr lang="en-US" sz="1100" dirty="0" err="1"/>
              <a:t>Klapper</a:t>
            </a:r>
            <a:r>
              <a:rPr lang="en-US" sz="1100" dirty="0"/>
              <a:t>, I.; </a:t>
            </a:r>
            <a:r>
              <a:rPr lang="en-US" sz="1100" dirty="0" err="1"/>
              <a:t>Hagstrom</a:t>
            </a:r>
            <a:r>
              <a:rPr lang="en-US" sz="1100" dirty="0"/>
              <a:t>, R.; Fine, R.; Sharp, K.; </a:t>
            </a:r>
            <a:r>
              <a:rPr lang="en-US" sz="1100" dirty="0" err="1"/>
              <a:t>Honig</a:t>
            </a:r>
            <a:r>
              <a:rPr lang="en-US" sz="1100" dirty="0"/>
              <a:t>, B. "Focusing of Electric Fields in the Active Site of Cu-Zn Superoxide Dismutase" </a:t>
            </a:r>
            <a:r>
              <a:rPr lang="en-US" sz="1100" i="1" dirty="0"/>
              <a:t>Proteins </a:t>
            </a:r>
            <a:r>
              <a:rPr lang="en-US" sz="1100" b="1" dirty="0"/>
              <a:t>1</a:t>
            </a:r>
            <a:r>
              <a:rPr lang="en-US" sz="1100" dirty="0"/>
              <a:t>, 47 (1986).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246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8DB49-63CA-0D49-A3AE-9AF161FE652D}"/>
              </a:ext>
            </a:extLst>
          </p:cNvPr>
          <p:cNvSpPr txBox="1"/>
          <p:nvPr/>
        </p:nvSpPr>
        <p:spPr>
          <a:xfrm>
            <a:off x="1203158" y="529389"/>
            <a:ext cx="90619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/>
              <a:t>ρ</a:t>
            </a:r>
            <a:r>
              <a:rPr lang="en-US" sz="2000" baseline="-25000" dirty="0" err="1"/>
              <a:t>ext</a:t>
            </a:r>
            <a:r>
              <a:rPr lang="en-US" sz="2000" baseline="-25000" dirty="0"/>
              <a:t> </a:t>
            </a:r>
            <a:r>
              <a:rPr lang="en-US" dirty="0"/>
              <a:t>can be modeled by a Boltzmann distribution</a:t>
            </a:r>
            <a:endParaRPr lang="en-US" sz="2000" baseline="-25000" dirty="0"/>
          </a:p>
          <a:p>
            <a:endParaRPr lang="en-US" b="1" dirty="0"/>
          </a:p>
          <a:p>
            <a:r>
              <a:rPr lang="el-GR" b="1" dirty="0"/>
              <a:t>∇</a:t>
            </a:r>
            <a:r>
              <a:rPr lang="el-GR" b="1" baseline="30000" dirty="0"/>
              <a:t>2</a:t>
            </a:r>
            <a:r>
              <a:rPr lang="el-GR" b="1" dirty="0"/>
              <a:t>φ = (−4πρ)/ε </a:t>
            </a:r>
            <a:endParaRPr lang="el-GR" sz="2000" dirty="0"/>
          </a:p>
          <a:p>
            <a:r>
              <a:rPr lang="en-US" dirty="0"/>
              <a:t> </a:t>
            </a:r>
          </a:p>
          <a:p>
            <a:r>
              <a:rPr lang="el-GR" dirty="0"/>
              <a:t>4πρ</a:t>
            </a:r>
            <a:r>
              <a:rPr lang="en-US" baseline="-25000" dirty="0" err="1"/>
              <a:t>ext</a:t>
            </a:r>
            <a:r>
              <a:rPr lang="en-US" baseline="-25000" dirty="0"/>
              <a:t> </a:t>
            </a:r>
            <a:r>
              <a:rPr lang="en-US" dirty="0"/>
              <a:t> = </a:t>
            </a:r>
            <a:r>
              <a:rPr lang="el-GR" dirty="0"/>
              <a:t>ε</a:t>
            </a:r>
            <a:r>
              <a:rPr lang="en-US" dirty="0"/>
              <a:t>(r) k </a:t>
            </a:r>
            <a:r>
              <a:rPr lang="el-GR" dirty="0"/>
              <a:t>φ</a:t>
            </a:r>
            <a:r>
              <a:rPr lang="en-US" dirty="0"/>
              <a:t>(r) [1 + </a:t>
            </a:r>
            <a:r>
              <a:rPr lang="el-GR" dirty="0"/>
              <a:t>φ</a:t>
            </a:r>
            <a:r>
              <a:rPr lang="en-US" baseline="30000" dirty="0"/>
              <a:t>2</a:t>
            </a:r>
            <a:r>
              <a:rPr lang="en-US" dirty="0"/>
              <a:t>(r)/6 + </a:t>
            </a:r>
            <a:r>
              <a:rPr lang="el-GR" dirty="0"/>
              <a:t>φ</a:t>
            </a:r>
            <a:r>
              <a:rPr lang="en-US" baseline="30000" dirty="0"/>
              <a:t>4</a:t>
            </a:r>
            <a:r>
              <a:rPr lang="en-US" dirty="0"/>
              <a:t>(r)/120 + …]</a:t>
            </a:r>
          </a:p>
          <a:p>
            <a:endParaRPr lang="en-US" dirty="0"/>
          </a:p>
          <a:p>
            <a:r>
              <a:rPr lang="el-GR" dirty="0"/>
              <a:t>∇</a:t>
            </a:r>
            <a:r>
              <a:rPr lang="en-US" dirty="0"/>
              <a:t>.[</a:t>
            </a:r>
            <a:r>
              <a:rPr lang="el-GR" dirty="0"/>
              <a:t>ε</a:t>
            </a:r>
            <a:r>
              <a:rPr lang="en-US" dirty="0"/>
              <a:t>(r) </a:t>
            </a:r>
            <a:r>
              <a:rPr lang="el-GR" dirty="0"/>
              <a:t>∇φ</a:t>
            </a:r>
            <a:r>
              <a:rPr lang="en-US" dirty="0"/>
              <a:t>] - </a:t>
            </a:r>
            <a:r>
              <a:rPr lang="el-GR" dirty="0"/>
              <a:t>ε</a:t>
            </a:r>
            <a:r>
              <a:rPr lang="en-US" dirty="0"/>
              <a:t>(r) k </a:t>
            </a:r>
            <a:r>
              <a:rPr lang="el-GR" dirty="0"/>
              <a:t>φ</a:t>
            </a:r>
            <a:r>
              <a:rPr lang="en-US" dirty="0"/>
              <a:t>(r) [1 + </a:t>
            </a:r>
            <a:r>
              <a:rPr lang="el-GR" dirty="0"/>
              <a:t>φ</a:t>
            </a:r>
            <a:r>
              <a:rPr lang="en-US" baseline="30000" dirty="0"/>
              <a:t>2</a:t>
            </a:r>
            <a:r>
              <a:rPr lang="en-US" dirty="0"/>
              <a:t>(r)/6 + </a:t>
            </a:r>
            <a:r>
              <a:rPr lang="el-GR" dirty="0"/>
              <a:t>φ</a:t>
            </a:r>
            <a:r>
              <a:rPr lang="en-US" baseline="30000" dirty="0"/>
              <a:t>4</a:t>
            </a:r>
            <a:r>
              <a:rPr lang="en-US" dirty="0"/>
              <a:t>(r)/120 + …] + </a:t>
            </a:r>
            <a:r>
              <a:rPr lang="el-GR" dirty="0"/>
              <a:t>4πρ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 = 0  </a:t>
            </a:r>
            <a:r>
              <a:rPr lang="en-US" dirty="0">
                <a:solidFill>
                  <a:srgbClr val="FF0000"/>
                </a:solidFill>
              </a:rPr>
              <a:t>(Poisson-Boltzmann equation)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370D6-355E-8940-A132-1CD81990EFE5}"/>
              </a:ext>
            </a:extLst>
          </p:cNvPr>
          <p:cNvSpPr txBox="1"/>
          <p:nvPr/>
        </p:nvSpPr>
        <p:spPr>
          <a:xfrm>
            <a:off x="1203158" y="6160168"/>
            <a:ext cx="8052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http://</a:t>
            </a:r>
            <a:r>
              <a:rPr lang="en-US" sz="1600" dirty="0" err="1">
                <a:hlinkClick r:id="rId2"/>
              </a:rPr>
              <a:t>hincklab.uthscsa.edu</a:t>
            </a:r>
            <a:r>
              <a:rPr lang="en-US" sz="1600" dirty="0">
                <a:hlinkClick r:id="rId2"/>
              </a:rPr>
              <a:t>/html/</a:t>
            </a:r>
            <a:r>
              <a:rPr lang="en-US" sz="1600" dirty="0" err="1">
                <a:hlinkClick r:id="rId2"/>
              </a:rPr>
              <a:t>soft_packs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msi_docs</a:t>
            </a:r>
            <a:r>
              <a:rPr lang="en-US" sz="1600" dirty="0">
                <a:hlinkClick r:id="rId2"/>
              </a:rPr>
              <a:t>/insight980/</a:t>
            </a:r>
            <a:r>
              <a:rPr lang="en-US" sz="1600" dirty="0" err="1">
                <a:hlinkClick r:id="rId2"/>
              </a:rPr>
              <a:t>delphi</a:t>
            </a:r>
            <a:r>
              <a:rPr lang="en-US" sz="1600" dirty="0">
                <a:hlinkClick r:id="rId2"/>
              </a:rPr>
              <a:t>/02_Theory.doc.html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285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4445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17614</TotalTime>
  <Words>854</Words>
  <Application>Microsoft Macintosh PowerPoint</Application>
  <PresentationFormat>Widescreen</PresentationFormat>
  <Paragraphs>131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Aharoni</vt:lpstr>
      <vt:lpstr>Arial</vt:lpstr>
      <vt:lpstr>Calibri</vt:lpstr>
      <vt:lpstr>Calibri Light</vt:lpstr>
      <vt:lpstr>Cambria Math</vt:lpstr>
      <vt:lpstr>Elephant</vt:lpstr>
      <vt:lpstr>Symbol</vt:lpstr>
      <vt:lpstr>Times</vt:lpstr>
      <vt:lpstr>Office Theme</vt:lpstr>
      <vt:lpstr>1_Office Theme</vt:lpstr>
      <vt:lpstr>Energy Calculations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Electrostatic interactions</vt:lpstr>
      <vt:lpstr>Electrostatic interactions</vt:lpstr>
      <vt:lpstr>PowerPoint Presentation</vt:lpstr>
      <vt:lpstr>PowerPoint Presentation</vt:lpstr>
      <vt:lpstr>Revisiting MCCE microstate free energies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Salah  Salah</dc:creator>
  <cp:lastModifiedBy>Salah  Salah</cp:lastModifiedBy>
  <cp:revision>89</cp:revision>
  <dcterms:created xsi:type="dcterms:W3CDTF">2018-03-09T19:31:45Z</dcterms:created>
  <dcterms:modified xsi:type="dcterms:W3CDTF">2018-05-03T16:20:34Z</dcterms:modified>
</cp:coreProperties>
</file>